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81" r:id="rId3"/>
    <p:sldId id="282" r:id="rId4"/>
    <p:sldId id="258" r:id="rId5"/>
    <p:sldId id="283" r:id="rId6"/>
    <p:sldId id="284" r:id="rId7"/>
    <p:sldId id="285" r:id="rId8"/>
    <p:sldId id="286" r:id="rId9"/>
    <p:sldId id="287" r:id="rId10"/>
    <p:sldId id="288" r:id="rId11"/>
    <p:sldId id="260" r:id="rId12"/>
    <p:sldId id="264" r:id="rId13"/>
    <p:sldId id="268" r:id="rId14"/>
    <p:sldId id="270" r:id="rId15"/>
    <p:sldId id="269" r:id="rId16"/>
    <p:sldId id="272" r:id="rId17"/>
    <p:sldId id="271" r:id="rId18"/>
    <p:sldId id="289" r:id="rId19"/>
    <p:sldId id="265" r:id="rId20"/>
    <p:sldId id="274" r:id="rId21"/>
    <p:sldId id="278" r:id="rId22"/>
    <p:sldId id="275" r:id="rId23"/>
    <p:sldId id="276" r:id="rId24"/>
    <p:sldId id="277" r:id="rId25"/>
    <p:sldId id="279" r:id="rId26"/>
    <p:sldId id="280" r:id="rId27"/>
    <p:sldId id="266" r:id="rId28"/>
    <p:sldId id="290" r:id="rId29"/>
    <p:sldId id="291" r:id="rId30"/>
    <p:sldId id="292" r:id="rId31"/>
    <p:sldId id="294" r:id="rId32"/>
    <p:sldId id="296" r:id="rId33"/>
    <p:sldId id="295" r:id="rId34"/>
    <p:sldId id="297" r:id="rId35"/>
    <p:sldId id="298" r:id="rId36"/>
    <p:sldId id="300" r:id="rId37"/>
    <p:sldId id="299" r:id="rId38"/>
    <p:sldId id="301" r:id="rId3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113" d="100"/>
          <a:sy n="113" d="100"/>
        </p:scale>
        <p:origin x="3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FADDB7-8D50-4790-AF38-748BDC1A689F}" type="datetimeFigureOut">
              <a:rPr lang="it-IT" smtClean="0"/>
              <a:t>09/05/2023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D4034-14C7-4DBE-B3CF-BD240DE7B178}" type="slidenum">
              <a:rPr lang="it-IT" smtClean="0"/>
              <a:t>‹N›</a:t>
            </a:fld>
            <a:endParaRPr lang="it-IT"/>
          </a:p>
        </p:txBody>
      </p:sp>
    </p:spTree>
    <p:extLst>
      <p:ext uri="{BB962C8B-B14F-4D97-AF65-F5344CB8AC3E}">
        <p14:creationId xmlns:p14="http://schemas.microsoft.com/office/powerpoint/2010/main" val="4185227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1B19E98-D81B-4336-9990-52E3CF2713D7}" type="datetimeFigureOut">
              <a:rPr lang="it-IT" smtClean="0"/>
              <a:t>09/05/2023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255346" y="2750337"/>
            <a:ext cx="1171888" cy="1356442"/>
          </a:xfrm>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18619603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1B19E98-D81B-4336-9990-52E3CF2713D7}" type="datetimeFigureOut">
              <a:rPr lang="it-IT" smtClean="0"/>
              <a:t>09/05/2023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11309"/>
            <a:ext cx="1154151" cy="1090789"/>
          </a:xfrm>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312555094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1B19E98-D81B-4336-9990-52E3CF2713D7}" type="datetimeFigureOut">
              <a:rPr lang="it-IT" smtClean="0"/>
              <a:t>09/05/2023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11615"/>
            <a:ext cx="1154151" cy="1090789"/>
          </a:xfrm>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384904983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it-IT"/>
              <a:t>Fare clic per modificare lo stile del titolo</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1B19E98-D81B-4336-9990-52E3CF2713D7}" type="datetimeFigureOut">
              <a:rPr lang="it-IT" smtClean="0"/>
              <a:t>09/05/2023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09925"/>
            <a:ext cx="1154151" cy="1090789"/>
          </a:xfrm>
        </p:spPr>
        <p:txBody>
          <a:bodyPr/>
          <a:lstStyle/>
          <a:p>
            <a:fld id="{DBC3842F-6910-4F70-819C-13C74926006B}" type="slidenum">
              <a:rPr lang="it-IT" smtClean="0"/>
              <a:t>‹N›</a:t>
            </a:fld>
            <a:endParaRPr lang="it-IT"/>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01634513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it-IT"/>
              <a:t>Fare clic per modificare lo stile del titolo</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1B19E98-D81B-4336-9990-52E3CF2713D7}" type="datetimeFigureOut">
              <a:rPr lang="it-IT" smtClean="0"/>
              <a:t>09/05/2023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10729455" y="4709925"/>
            <a:ext cx="1154151" cy="1090789"/>
          </a:xfrm>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72700724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it-IT"/>
              <a:t>Fare clic per modificare lo stile del titolo</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71B19E98-D81B-4336-9990-52E3CF2713D7}" type="datetimeFigureOut">
              <a:rPr lang="it-IT" smtClean="0"/>
              <a:t>09/05/2023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381962113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it-IT"/>
              <a:t>Fare clic per modificare lo stile del titolo</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3" name="Date Placeholder 2"/>
          <p:cNvSpPr>
            <a:spLocks noGrp="1"/>
          </p:cNvSpPr>
          <p:nvPr>
            <p:ph type="dt" sz="half" idx="10"/>
          </p:nvPr>
        </p:nvSpPr>
        <p:spPr/>
        <p:txBody>
          <a:bodyPr/>
          <a:lstStyle/>
          <a:p>
            <a:fld id="{71B19E98-D81B-4336-9990-52E3CF2713D7}" type="datetimeFigureOut">
              <a:rPr lang="it-IT" smtClean="0"/>
              <a:t>09/05/2023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379448055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1B19E98-D81B-4336-9990-52E3CF2713D7}" type="datetimeFigureOut">
              <a:rPr lang="it-IT" smtClean="0"/>
              <a:t>09/05/2023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77084376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71B19E98-D81B-4336-9990-52E3CF2713D7}" type="datetimeFigureOut">
              <a:rPr lang="it-IT" smtClean="0"/>
              <a:t>09/05/2023</a:t>
            </a:fld>
            <a:endParaRPr lang="it-IT"/>
          </a:p>
        </p:txBody>
      </p:sp>
      <p:sp>
        <p:nvSpPr>
          <p:cNvPr id="5" name="Footer Placeholder 4"/>
          <p:cNvSpPr>
            <a:spLocks noGrp="1"/>
          </p:cNvSpPr>
          <p:nvPr>
            <p:ph type="ftr" sz="quarter" idx="11"/>
          </p:nvPr>
        </p:nvSpPr>
        <p:spPr>
          <a:xfrm>
            <a:off x="680321" y="5936188"/>
            <a:ext cx="6126805" cy="365125"/>
          </a:xfrm>
        </p:spPr>
        <p:txBody>
          <a:bodyPr/>
          <a:lstStyle/>
          <a:p>
            <a:endParaRPr lang="it-IT"/>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BC3842F-6910-4F70-819C-13C74926006B}" type="slidenum">
              <a:rPr lang="it-IT" smtClean="0"/>
              <a:t>‹N›</a:t>
            </a:fld>
            <a:endParaRPr lang="it-IT"/>
          </a:p>
        </p:txBody>
      </p:sp>
    </p:spTree>
    <p:extLst>
      <p:ext uri="{BB962C8B-B14F-4D97-AF65-F5344CB8AC3E}">
        <p14:creationId xmlns:p14="http://schemas.microsoft.com/office/powerpoint/2010/main" val="113295546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1B19E98-D81B-4336-9990-52E3CF2713D7}" type="datetimeFigureOut">
              <a:rPr lang="it-IT" smtClean="0"/>
              <a:t>09/05/2023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331718262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it-IT"/>
              <a:t>Fare clic per modificare lo stile del titolo</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71B19E98-D81B-4336-9990-52E3CF2713D7}" type="datetimeFigureOut">
              <a:rPr lang="it-IT" smtClean="0"/>
              <a:t>09/05/2023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10729455" y="2869895"/>
            <a:ext cx="1154151" cy="1090789"/>
          </a:xfrm>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258586928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1B19E98-D81B-4336-9990-52E3CF2713D7}" type="datetimeFigureOut">
              <a:rPr lang="it-IT" smtClean="0"/>
              <a:t>09/05/2023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211988715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80322" y="3030008"/>
            <a:ext cx="4698355" cy="290617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5594123" y="3030008"/>
            <a:ext cx="4700059" cy="2906179"/>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1B19E98-D81B-4336-9990-52E3CF2713D7}" type="datetimeFigureOut">
              <a:rPr lang="it-IT" smtClean="0"/>
              <a:t>09/05/2023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241518688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71B19E98-D81B-4336-9990-52E3CF2713D7}" type="datetimeFigureOut">
              <a:rPr lang="it-IT" smtClean="0"/>
              <a:t>09/05/2023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211221975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71B19E98-D81B-4336-9990-52E3CF2713D7}" type="datetimeFigureOut">
              <a:rPr lang="it-IT" smtClean="0"/>
              <a:t>09/05/2023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29758131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1B19E98-D81B-4336-9990-52E3CF2713D7}" type="datetimeFigureOut">
              <a:rPr lang="it-IT" smtClean="0"/>
              <a:t>09/05/2023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164774184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71B19E98-D81B-4336-9990-52E3CF2713D7}" type="datetimeFigureOut">
              <a:rPr lang="it-IT" smtClean="0"/>
              <a:t>09/05/2023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DBC3842F-6910-4F70-819C-13C74926006B}" type="slidenum">
              <a:rPr lang="it-IT" smtClean="0"/>
              <a:t>‹N›</a:t>
            </a:fld>
            <a:endParaRPr lang="it-IT"/>
          </a:p>
        </p:txBody>
      </p:sp>
    </p:spTree>
    <p:extLst>
      <p:ext uri="{BB962C8B-B14F-4D97-AF65-F5344CB8AC3E}">
        <p14:creationId xmlns:p14="http://schemas.microsoft.com/office/powerpoint/2010/main" val="90528664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1B19E98-D81B-4336-9990-52E3CF2713D7}" type="datetimeFigureOut">
              <a:rPr lang="it-IT" smtClean="0"/>
              <a:t>09/05/2023</a:t>
            </a:fld>
            <a:endParaRPr lang="it-IT"/>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BC3842F-6910-4F70-819C-13C74926006B}" type="slidenum">
              <a:rPr lang="it-IT" smtClean="0"/>
              <a:t>‹N›</a:t>
            </a:fld>
            <a:endParaRPr lang="it-IT"/>
          </a:p>
        </p:txBody>
      </p:sp>
    </p:spTree>
    <p:extLst>
      <p:ext uri="{BB962C8B-B14F-4D97-AF65-F5344CB8AC3E}">
        <p14:creationId xmlns:p14="http://schemas.microsoft.com/office/powerpoint/2010/main" val="33856599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berlpap.smb.museum/05451"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bl.uk/manuscripts/Viewer.aspx?ref=papyrus_126_f001r"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https://www.codexsinaiticus.or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gif"/></Relationships>
</file>

<file path=ppt/slides/_rels/slide3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61.png"/><Relationship Id="rId4" Type="http://schemas.microsoft.com/office/2007/relationships/hdphoto" Target="../media/hdphoto15.wdp"/></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63.png"/><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51283" y="2438173"/>
            <a:ext cx="6175243" cy="1373070"/>
          </a:xfrm>
        </p:spPr>
        <p:txBody>
          <a:bodyPr/>
          <a:lstStyle/>
          <a:p>
            <a:r>
              <a:rPr lang="it-IT" sz="4800" dirty="0"/>
              <a:t>Dal rotolo al codice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6991" y="768190"/>
            <a:ext cx="2843880" cy="3494718"/>
          </a:xfrm>
          <a:prstGeom prst="rect">
            <a:avLst/>
          </a:prstGeom>
          <a:ln>
            <a:noFill/>
          </a:ln>
          <a:effectLst>
            <a:softEdge rad="112500"/>
          </a:effec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787" y="384598"/>
            <a:ext cx="4962457" cy="17217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787" y="4394039"/>
            <a:ext cx="1927312" cy="2355128"/>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5275" y="4394039"/>
            <a:ext cx="1128057" cy="2355128"/>
          </a:xfrm>
          <a:prstGeom prst="rect">
            <a:avLst/>
          </a:prstGeom>
        </p:spPr>
      </p:pic>
      <p:pic>
        <p:nvPicPr>
          <p:cNvPr id="9"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1480" y="4268538"/>
            <a:ext cx="1728276" cy="26061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9549129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801683-D51F-4E9A-8A8A-D81DC3221FFD}"/>
              </a:ext>
            </a:extLst>
          </p:cNvPr>
          <p:cNvSpPr>
            <a:spLocks noGrp="1"/>
          </p:cNvSpPr>
          <p:nvPr>
            <p:ph type="title"/>
          </p:nvPr>
        </p:nvSpPr>
        <p:spPr>
          <a:xfrm>
            <a:off x="680321" y="551097"/>
            <a:ext cx="9613861" cy="1080938"/>
          </a:xfrm>
        </p:spPr>
        <p:txBody>
          <a:bodyPr/>
          <a:lstStyle/>
          <a:p>
            <a:r>
              <a:rPr lang="it-IT" dirty="0"/>
              <a:t>Tavolette della mente</a:t>
            </a:r>
          </a:p>
        </p:txBody>
      </p:sp>
      <p:sp>
        <p:nvSpPr>
          <p:cNvPr id="3" name="Segnaposto contenuto 2">
            <a:extLst>
              <a:ext uri="{FF2B5EF4-FFF2-40B4-BE49-F238E27FC236}">
                <a16:creationId xmlns:a16="http://schemas.microsoft.com/office/drawing/2014/main" id="{6B943000-568A-4F56-B5FC-D6817D42F0F6}"/>
              </a:ext>
            </a:extLst>
          </p:cNvPr>
          <p:cNvSpPr>
            <a:spLocks noGrp="1"/>
          </p:cNvSpPr>
          <p:nvPr>
            <p:ph idx="1"/>
          </p:nvPr>
        </p:nvSpPr>
        <p:spPr>
          <a:xfrm>
            <a:off x="535942" y="1505874"/>
            <a:ext cx="10754492" cy="618083"/>
          </a:xfrm>
        </p:spPr>
        <p:txBody>
          <a:bodyPr/>
          <a:lstStyle/>
          <a:p>
            <a:pPr marL="0" indent="0">
              <a:buNone/>
            </a:pPr>
            <a:r>
              <a:rPr lang="el-GR" dirty="0"/>
              <a:t>φρενῶν δέλτοι «</a:t>
            </a:r>
            <a:r>
              <a:rPr lang="it-IT" dirty="0"/>
              <a:t>tavolette della mente» come metafora della memoria</a:t>
            </a:r>
          </a:p>
        </p:txBody>
      </p:sp>
      <p:pic>
        <p:nvPicPr>
          <p:cNvPr id="5" name="Immagine 4">
            <a:extLst>
              <a:ext uri="{FF2B5EF4-FFF2-40B4-BE49-F238E27FC236}">
                <a16:creationId xmlns:a16="http://schemas.microsoft.com/office/drawing/2014/main" id="{E57C7505-3970-4FBC-BC26-33625765D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521" y="2123957"/>
            <a:ext cx="7380388" cy="4427238"/>
          </a:xfrm>
          <a:prstGeom prst="rect">
            <a:avLst/>
          </a:prstGeom>
        </p:spPr>
      </p:pic>
      <p:pic>
        <p:nvPicPr>
          <p:cNvPr id="7" name="Immagine 6">
            <a:extLst>
              <a:ext uri="{FF2B5EF4-FFF2-40B4-BE49-F238E27FC236}">
                <a16:creationId xmlns:a16="http://schemas.microsoft.com/office/drawing/2014/main" id="{57F770BF-D966-485D-90A9-1F22A90BD136}"/>
              </a:ext>
            </a:extLst>
          </p:cNvPr>
          <p:cNvPicPr>
            <a:picLocks noChangeAspect="1"/>
          </p:cNvPicPr>
          <p:nvPr/>
        </p:nvPicPr>
        <p:blipFill>
          <a:blip r:embed="rId3"/>
          <a:stretch>
            <a:fillRect/>
          </a:stretch>
        </p:blipFill>
        <p:spPr>
          <a:xfrm rot="5400000">
            <a:off x="9454435" y="473204"/>
            <a:ext cx="988514" cy="4290020"/>
          </a:xfrm>
          <a:prstGeom prst="rect">
            <a:avLst/>
          </a:prstGeom>
        </p:spPr>
      </p:pic>
      <p:sp>
        <p:nvSpPr>
          <p:cNvPr id="9" name="CasellaDiTesto 8">
            <a:extLst>
              <a:ext uri="{FF2B5EF4-FFF2-40B4-BE49-F238E27FC236}">
                <a16:creationId xmlns:a16="http://schemas.microsoft.com/office/drawing/2014/main" id="{1E4F2762-9D63-4B21-A775-7CE9DDE59FFA}"/>
              </a:ext>
            </a:extLst>
          </p:cNvPr>
          <p:cNvSpPr txBox="1"/>
          <p:nvPr/>
        </p:nvSpPr>
        <p:spPr>
          <a:xfrm>
            <a:off x="7803682" y="6181863"/>
            <a:ext cx="6097604" cy="369332"/>
          </a:xfrm>
          <a:prstGeom prst="rect">
            <a:avLst/>
          </a:prstGeom>
          <a:noFill/>
        </p:spPr>
        <p:txBody>
          <a:bodyPr wrap="square">
            <a:spAutoFit/>
          </a:bodyPr>
          <a:lstStyle/>
          <a:p>
            <a:r>
              <a:rPr lang="it-IT" dirty="0">
                <a:hlinkClick r:id="rId4"/>
              </a:rPr>
              <a:t>https://berlpap.smb.museum/05451</a:t>
            </a:r>
            <a:r>
              <a:rPr lang="it-IT" dirty="0"/>
              <a:t> </a:t>
            </a:r>
          </a:p>
        </p:txBody>
      </p:sp>
      <p:sp>
        <p:nvSpPr>
          <p:cNvPr id="11" name="CasellaDiTesto 10">
            <a:extLst>
              <a:ext uri="{FF2B5EF4-FFF2-40B4-BE49-F238E27FC236}">
                <a16:creationId xmlns:a16="http://schemas.microsoft.com/office/drawing/2014/main" id="{143A8CD0-A8CF-407F-8DA0-FE8AA4CE8891}"/>
              </a:ext>
            </a:extLst>
          </p:cNvPr>
          <p:cNvSpPr txBox="1"/>
          <p:nvPr/>
        </p:nvSpPr>
        <p:spPr>
          <a:xfrm>
            <a:off x="7803682" y="3289321"/>
            <a:ext cx="4487779" cy="923330"/>
          </a:xfrm>
          <a:prstGeom prst="rect">
            <a:avLst/>
          </a:prstGeom>
          <a:noFill/>
        </p:spPr>
        <p:txBody>
          <a:bodyPr wrap="square">
            <a:spAutoFit/>
          </a:bodyPr>
          <a:lstStyle/>
          <a:p>
            <a:r>
              <a:rPr lang="it-IT" b="1" dirty="0" err="1"/>
              <a:t>P.Berol</a:t>
            </a:r>
            <a:r>
              <a:rPr lang="it-IT" b="1" dirty="0"/>
              <a:t>. </a:t>
            </a:r>
            <a:r>
              <a:rPr lang="it-IT" b="1" dirty="0" err="1"/>
              <a:t>inv</a:t>
            </a:r>
            <a:r>
              <a:rPr lang="it-IT" b="1" dirty="0"/>
              <a:t>. 14000</a:t>
            </a:r>
          </a:p>
          <a:p>
            <a:r>
              <a:rPr lang="it-IT" b="1" dirty="0"/>
              <a:t>Quaderno scolastico di tavolette cerate</a:t>
            </a:r>
          </a:p>
          <a:p>
            <a:r>
              <a:rPr lang="it-IT" b="1" dirty="0"/>
              <a:t>IV/V sec. d.C.</a:t>
            </a:r>
          </a:p>
        </p:txBody>
      </p:sp>
    </p:spTree>
    <p:extLst>
      <p:ext uri="{BB962C8B-B14F-4D97-AF65-F5344CB8AC3E}">
        <p14:creationId xmlns:p14="http://schemas.microsoft.com/office/powerpoint/2010/main" val="83306673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Le tavolette cerate e le bozze letterarie</a:t>
            </a:r>
          </a:p>
        </p:txBody>
      </p:sp>
      <p:sp>
        <p:nvSpPr>
          <p:cNvPr id="3" name="Segnaposto contenuto 2"/>
          <p:cNvSpPr>
            <a:spLocks noGrp="1"/>
          </p:cNvSpPr>
          <p:nvPr>
            <p:ph idx="1"/>
          </p:nvPr>
        </p:nvSpPr>
        <p:spPr>
          <a:xfrm>
            <a:off x="6284890" y="2336873"/>
            <a:ext cx="5718220" cy="4035556"/>
          </a:xfrm>
        </p:spPr>
        <p:txBody>
          <a:bodyPr>
            <a:normAutofit fontScale="92500"/>
          </a:bodyPr>
          <a:lstStyle/>
          <a:p>
            <a:pPr marL="342900" indent="-342900"/>
            <a:r>
              <a:rPr lang="it-IT" b="1" dirty="0">
                <a:latin typeface="+mj-lt"/>
              </a:rPr>
              <a:t>Diogene Laerzio III 1, 37</a:t>
            </a:r>
            <a:r>
              <a:rPr lang="it-IT" dirty="0">
                <a:latin typeface="+mj-lt"/>
              </a:rPr>
              <a:t>: «Alcuni dicono che </a:t>
            </a:r>
            <a:r>
              <a:rPr lang="en-US" dirty="0">
                <a:latin typeface="+mj-lt"/>
              </a:rPr>
              <a:t>Filippo di </a:t>
            </a:r>
            <a:r>
              <a:rPr lang="en-US" dirty="0" err="1">
                <a:latin typeface="+mj-lt"/>
              </a:rPr>
              <a:t>Opunte</a:t>
            </a:r>
            <a:r>
              <a:rPr lang="en-US" dirty="0">
                <a:latin typeface="+mj-lt"/>
              </a:rPr>
              <a:t> </a:t>
            </a:r>
            <a:r>
              <a:rPr lang="en-US" dirty="0" err="1">
                <a:latin typeface="+mj-lt"/>
              </a:rPr>
              <a:t>ricopiò</a:t>
            </a:r>
            <a:r>
              <a:rPr lang="en-US" dirty="0">
                <a:latin typeface="+mj-lt"/>
              </a:rPr>
              <a:t> le </a:t>
            </a:r>
            <a:r>
              <a:rPr lang="en-US" i="1" dirty="0" err="1">
                <a:latin typeface="+mj-lt"/>
              </a:rPr>
              <a:t>Leggi</a:t>
            </a:r>
            <a:r>
              <a:rPr lang="en-US" dirty="0">
                <a:latin typeface="+mj-lt"/>
              </a:rPr>
              <a:t> (di </a:t>
            </a:r>
            <a:r>
              <a:rPr lang="en-US" dirty="0" err="1">
                <a:latin typeface="+mj-lt"/>
              </a:rPr>
              <a:t>Platone</a:t>
            </a:r>
            <a:r>
              <a:rPr lang="en-US" dirty="0">
                <a:latin typeface="+mj-lt"/>
              </a:rPr>
              <a:t>), </a:t>
            </a:r>
            <a:r>
              <a:rPr lang="en-US" dirty="0" err="1">
                <a:latin typeface="+mj-lt"/>
              </a:rPr>
              <a:t>che</a:t>
            </a:r>
            <a:r>
              <a:rPr lang="en-US" dirty="0">
                <a:latin typeface="+mj-lt"/>
              </a:rPr>
              <a:t> </a:t>
            </a:r>
            <a:r>
              <a:rPr lang="en-US" dirty="0" err="1">
                <a:latin typeface="+mj-lt"/>
              </a:rPr>
              <a:t>erano</a:t>
            </a:r>
            <a:r>
              <a:rPr lang="en-US" dirty="0">
                <a:latin typeface="+mj-lt"/>
              </a:rPr>
              <a:t> state </a:t>
            </a:r>
            <a:r>
              <a:rPr lang="en-US" dirty="0" err="1">
                <a:latin typeface="+mj-lt"/>
              </a:rPr>
              <a:t>lasciate</a:t>
            </a:r>
            <a:r>
              <a:rPr lang="en-US" dirty="0">
                <a:latin typeface="+mj-lt"/>
              </a:rPr>
              <a:t> </a:t>
            </a:r>
            <a:r>
              <a:rPr lang="en-US" dirty="0" err="1">
                <a:latin typeface="+mj-lt"/>
              </a:rPr>
              <a:t>su</a:t>
            </a:r>
            <a:r>
              <a:rPr lang="en-US" dirty="0">
                <a:latin typeface="+mj-lt"/>
              </a:rPr>
              <a:t> </a:t>
            </a:r>
            <a:r>
              <a:rPr lang="en-US" dirty="0" err="1">
                <a:latin typeface="+mj-lt"/>
              </a:rPr>
              <a:t>tavolette</a:t>
            </a:r>
            <a:r>
              <a:rPr lang="en-US" dirty="0">
                <a:latin typeface="+mj-lt"/>
              </a:rPr>
              <a:t> cerate</a:t>
            </a:r>
            <a:r>
              <a:rPr lang="it-IT" dirty="0">
                <a:latin typeface="+mj-lt"/>
              </a:rPr>
              <a:t> [</a:t>
            </a:r>
            <a:r>
              <a:rPr lang="el-GR" dirty="0">
                <a:latin typeface="+mj-lt"/>
                <a:cs typeface="Times New Roman" panose="02020603050405020304" pitchFamily="18" charset="0"/>
              </a:rPr>
              <a:t>ἐν κηρῷ</a:t>
            </a:r>
            <a:r>
              <a:rPr lang="it-IT" dirty="0">
                <a:latin typeface="+mj-lt"/>
              </a:rPr>
              <a:t>]»</a:t>
            </a:r>
          </a:p>
          <a:p>
            <a:pPr marL="342900" indent="-342900"/>
            <a:endParaRPr lang="it-IT" dirty="0">
              <a:latin typeface="+mj-lt"/>
            </a:endParaRPr>
          </a:p>
          <a:p>
            <a:pPr marL="342900" indent="-342900"/>
            <a:r>
              <a:rPr lang="it-IT" b="1" dirty="0">
                <a:latin typeface="+mj-lt"/>
              </a:rPr>
              <a:t>Galeno, </a:t>
            </a:r>
            <a:r>
              <a:rPr lang="it-IT" b="1" i="1" dirty="0">
                <a:latin typeface="+mj-lt"/>
              </a:rPr>
              <a:t>Difficoltà respiratorie</a:t>
            </a:r>
            <a:r>
              <a:rPr lang="it-IT" b="1" dirty="0">
                <a:latin typeface="+mj-lt"/>
              </a:rPr>
              <a:t> 7, 855, 4-5 K</a:t>
            </a:r>
            <a:r>
              <a:rPr lang="it-IT" dirty="0">
                <a:latin typeface="+mj-lt"/>
              </a:rPr>
              <a:t>: «…due [libri delle </a:t>
            </a:r>
            <a:r>
              <a:rPr lang="it-IT" i="1" dirty="0">
                <a:latin typeface="+mj-lt"/>
              </a:rPr>
              <a:t>Epidemie</a:t>
            </a:r>
            <a:r>
              <a:rPr lang="it-IT" dirty="0">
                <a:latin typeface="+mj-lt"/>
              </a:rPr>
              <a:t>] furono scritti dal grande Ippocrate in persona, e perciò furono intitolati </a:t>
            </a:r>
            <a:r>
              <a:rPr lang="it-IT" i="1" dirty="0">
                <a:latin typeface="+mj-lt"/>
              </a:rPr>
              <a:t>Le cose dalla piccola tavoletta </a:t>
            </a:r>
            <a:r>
              <a:rPr lang="it-IT" dirty="0">
                <a:latin typeface="+mj-lt"/>
              </a:rPr>
              <a:t>[</a:t>
            </a:r>
            <a:r>
              <a:rPr lang="el-GR" dirty="0">
                <a:latin typeface="+mj-lt"/>
                <a:cs typeface="Times New Roman" panose="02020603050405020304" pitchFamily="18" charset="0"/>
              </a:rPr>
              <a:t>τὰ ἐκ τοῦ μικροῦ πινακιδίου</a:t>
            </a:r>
            <a:r>
              <a:rPr lang="it-IT" dirty="0">
                <a:latin typeface="+mj-lt"/>
              </a:rPr>
              <a:t>]»</a:t>
            </a:r>
          </a:p>
          <a:p>
            <a:pPr marL="342900" indent="-342900"/>
            <a:endParaRPr lang="it-IT" dirty="0">
              <a:latin typeface="+mj-lt"/>
            </a:endParaRPr>
          </a:p>
          <a:p>
            <a:endParaRPr lang="it-IT" dirty="0">
              <a:latin typeface="+mj-lt"/>
            </a:endParaRPr>
          </a:p>
        </p:txBody>
      </p:sp>
      <p:pic>
        <p:nvPicPr>
          <p:cNvPr id="6" name="Immagine 5">
            <a:extLst>
              <a:ext uri="{FF2B5EF4-FFF2-40B4-BE49-F238E27FC236}">
                <a16:creationId xmlns:a16="http://schemas.microsoft.com/office/drawing/2014/main" id="{5118A148-8DB9-4DB6-A7B0-229F264AFA6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9394"/>
          <a:stretch/>
        </p:blipFill>
        <p:spPr>
          <a:xfrm>
            <a:off x="439400" y="4403558"/>
            <a:ext cx="5293577" cy="2454442"/>
          </a:xfrm>
          <a:prstGeom prst="rect">
            <a:avLst/>
          </a:prstGeom>
        </p:spPr>
      </p:pic>
      <p:pic>
        <p:nvPicPr>
          <p:cNvPr id="7" name="Immagine 6">
            <a:extLst>
              <a:ext uri="{FF2B5EF4-FFF2-40B4-BE49-F238E27FC236}">
                <a16:creationId xmlns:a16="http://schemas.microsoft.com/office/drawing/2014/main" id="{C9520676-D67E-4D14-97E6-4AED4541419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b="9037"/>
          <a:stretch/>
        </p:blipFill>
        <p:spPr>
          <a:xfrm>
            <a:off x="439401" y="1918774"/>
            <a:ext cx="5293577" cy="2484784"/>
          </a:xfrm>
          <a:prstGeom prst="rect">
            <a:avLst/>
          </a:prstGeom>
        </p:spPr>
      </p:pic>
    </p:spTree>
    <p:extLst>
      <p:ext uri="{BB962C8B-B14F-4D97-AF65-F5344CB8AC3E}">
        <p14:creationId xmlns:p14="http://schemas.microsoft.com/office/powerpoint/2010/main" val="237859319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pratica libraria a Roma: codici di legno</a:t>
            </a:r>
          </a:p>
        </p:txBody>
      </p:sp>
      <p:sp>
        <p:nvSpPr>
          <p:cNvPr id="3" name="Segnaposto contenuto 2"/>
          <p:cNvSpPr>
            <a:spLocks noGrp="1"/>
          </p:cNvSpPr>
          <p:nvPr>
            <p:ph idx="1"/>
          </p:nvPr>
        </p:nvSpPr>
        <p:spPr>
          <a:xfrm>
            <a:off x="4350619" y="2078278"/>
            <a:ext cx="7642458" cy="4686159"/>
          </a:xfrm>
        </p:spPr>
        <p:txBody>
          <a:bodyPr>
            <a:normAutofit/>
          </a:bodyPr>
          <a:lstStyle/>
          <a:p>
            <a:r>
              <a:rPr lang="it-IT" dirty="0"/>
              <a:t>La pratica editoriale e le biblioteche di tradizione ellenica: Tito Pomponio Attico e la Villa di Ercolano</a:t>
            </a:r>
          </a:p>
          <a:p>
            <a:r>
              <a:rPr lang="it-IT" dirty="0"/>
              <a:t>La tradizione antica: codici di legno di tradizione etrusco-orientale</a:t>
            </a:r>
          </a:p>
          <a:p>
            <a:r>
              <a:rPr lang="it-IT" dirty="0"/>
              <a:t>Seneca </a:t>
            </a:r>
            <a:r>
              <a:rPr lang="it-IT" i="1" dirty="0"/>
              <a:t>Brevità della vita</a:t>
            </a:r>
            <a:r>
              <a:rPr lang="it-IT" dirty="0"/>
              <a:t> 13,4,4-6: «un gruppo di varie tavole legate insieme era chiamato </a:t>
            </a:r>
            <a:r>
              <a:rPr lang="it-IT" i="1" dirty="0" err="1"/>
              <a:t>caudex</a:t>
            </a:r>
            <a:r>
              <a:rPr lang="it-IT" dirty="0"/>
              <a:t> dagli antichi, da cui le tavolette pubbliche sono dette </a:t>
            </a:r>
            <a:r>
              <a:rPr lang="it-IT" i="1" dirty="0" err="1"/>
              <a:t>codices</a:t>
            </a:r>
            <a:r>
              <a:rPr lang="it-IT" dirty="0"/>
              <a:t>»</a:t>
            </a:r>
          </a:p>
          <a:p>
            <a:r>
              <a:rPr lang="it-IT" dirty="0"/>
              <a:t>Catone </a:t>
            </a:r>
            <a:r>
              <a:rPr lang="it-IT" i="1" dirty="0"/>
              <a:t>De </a:t>
            </a:r>
            <a:r>
              <a:rPr lang="it-IT" i="1" dirty="0" err="1"/>
              <a:t>sumptu</a:t>
            </a:r>
            <a:r>
              <a:rPr lang="it-IT" i="1" dirty="0"/>
              <a:t> suo</a:t>
            </a:r>
            <a:r>
              <a:rPr lang="it-IT" dirty="0"/>
              <a:t> </a:t>
            </a:r>
            <a:r>
              <a:rPr lang="it-IT" dirty="0" err="1"/>
              <a:t>fr</a:t>
            </a:r>
            <a:r>
              <a:rPr lang="it-IT" dirty="0"/>
              <a:t>. 173: «io ordinai di portarmi il </a:t>
            </a:r>
            <a:r>
              <a:rPr lang="it-IT" i="1" dirty="0" err="1"/>
              <a:t>caudex</a:t>
            </a:r>
            <a:r>
              <a:rPr lang="it-IT" i="1" dirty="0"/>
              <a:t> </a:t>
            </a:r>
            <a:r>
              <a:rPr lang="it-IT" dirty="0"/>
              <a:t>su cui era stata scritta la mia orazione […] le </a:t>
            </a:r>
            <a:r>
              <a:rPr lang="it-IT" i="1" dirty="0" err="1"/>
              <a:t>tabulae</a:t>
            </a:r>
            <a:r>
              <a:rPr lang="it-IT" dirty="0"/>
              <a:t> furono portate…</a:t>
            </a:r>
          </a:p>
        </p:txBody>
      </p:sp>
      <p:pic>
        <p:nvPicPr>
          <p:cNvPr id="6" name="Immagine 5">
            <a:extLst>
              <a:ext uri="{FF2B5EF4-FFF2-40B4-BE49-F238E27FC236}">
                <a16:creationId xmlns:a16="http://schemas.microsoft.com/office/drawing/2014/main" id="{31D16391-255C-4690-8051-8EF371E887C1}"/>
              </a:ext>
            </a:extLst>
          </p:cNvPr>
          <p:cNvPicPr>
            <a:picLocks noChangeAspect="1"/>
          </p:cNvPicPr>
          <p:nvPr/>
        </p:nvPicPr>
        <p:blipFill>
          <a:blip r:embed="rId2"/>
          <a:stretch>
            <a:fillRect/>
          </a:stretch>
        </p:blipFill>
        <p:spPr>
          <a:xfrm>
            <a:off x="160421" y="2052094"/>
            <a:ext cx="3744228" cy="4738529"/>
          </a:xfrm>
          <a:prstGeom prst="rect">
            <a:avLst/>
          </a:prstGeom>
        </p:spPr>
      </p:pic>
      <p:sp>
        <p:nvSpPr>
          <p:cNvPr id="8" name="CasellaDiTesto 7">
            <a:extLst>
              <a:ext uri="{FF2B5EF4-FFF2-40B4-BE49-F238E27FC236}">
                <a16:creationId xmlns:a16="http://schemas.microsoft.com/office/drawing/2014/main" id="{8D0E4A02-C435-47D9-B04F-C7D799F20520}"/>
              </a:ext>
            </a:extLst>
          </p:cNvPr>
          <p:cNvSpPr txBox="1"/>
          <p:nvPr/>
        </p:nvSpPr>
        <p:spPr>
          <a:xfrm>
            <a:off x="3821230" y="6498291"/>
            <a:ext cx="8017843" cy="369332"/>
          </a:xfrm>
          <a:prstGeom prst="rect">
            <a:avLst/>
          </a:prstGeom>
          <a:noFill/>
        </p:spPr>
        <p:txBody>
          <a:bodyPr wrap="square">
            <a:spAutoFit/>
          </a:bodyPr>
          <a:lstStyle/>
          <a:p>
            <a:r>
              <a:rPr lang="it-IT" b="1" dirty="0"/>
              <a:t>Ara di Domizio Enobarbo, </a:t>
            </a:r>
            <a:r>
              <a:rPr lang="it-IT" b="1" i="1" dirty="0"/>
              <a:t>a.</a:t>
            </a:r>
            <a:r>
              <a:rPr lang="it-IT" b="1" dirty="0"/>
              <a:t> 107 a.C., </a:t>
            </a:r>
            <a:r>
              <a:rPr lang="it-IT" b="1" i="1" dirty="0" err="1"/>
              <a:t>lustrum</a:t>
            </a:r>
            <a:r>
              <a:rPr lang="it-IT" b="1" i="1" dirty="0"/>
              <a:t> </a:t>
            </a:r>
            <a:r>
              <a:rPr lang="it-IT" b="1" dirty="0"/>
              <a:t>e </a:t>
            </a:r>
            <a:r>
              <a:rPr lang="it-IT" b="1" i="1" dirty="0" err="1"/>
              <a:t>tabulae</a:t>
            </a:r>
            <a:r>
              <a:rPr lang="it-IT" b="1" i="1" dirty="0"/>
              <a:t> </a:t>
            </a:r>
            <a:r>
              <a:rPr lang="it-IT" b="1" i="1" dirty="0" err="1"/>
              <a:t>censoriae</a:t>
            </a:r>
            <a:endParaRPr lang="it-IT" b="1" dirty="0"/>
          </a:p>
        </p:txBody>
      </p:sp>
    </p:spTree>
    <p:extLst>
      <p:ext uri="{BB962C8B-B14F-4D97-AF65-F5344CB8AC3E}">
        <p14:creationId xmlns:p14="http://schemas.microsoft.com/office/powerpoint/2010/main" val="135694412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Tavolette etrusche di derivazione orientale</a:t>
            </a:r>
          </a:p>
        </p:txBody>
      </p:sp>
      <p:sp>
        <p:nvSpPr>
          <p:cNvPr id="3" name="Segnaposto contenuto 2"/>
          <p:cNvSpPr>
            <a:spLocks noGrp="1"/>
          </p:cNvSpPr>
          <p:nvPr>
            <p:ph idx="1"/>
          </p:nvPr>
        </p:nvSpPr>
        <p:spPr>
          <a:xfrm>
            <a:off x="3854406" y="2157485"/>
            <a:ext cx="8182919" cy="850614"/>
          </a:xfrm>
        </p:spPr>
        <p:txBody>
          <a:bodyPr>
            <a:normAutofit lnSpcReduction="10000"/>
          </a:bodyPr>
          <a:lstStyle/>
          <a:p>
            <a:r>
              <a:rPr lang="it-IT" dirty="0"/>
              <a:t>Tavoletta lignea non iscritta, Relitto del Giglio (VII-VI s.)</a:t>
            </a:r>
          </a:p>
          <a:p>
            <a:r>
              <a:rPr lang="it-IT" dirty="0"/>
              <a:t>Tavoletta eburnea con alfabetario, Marsiliana (VII s.)</a:t>
            </a:r>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4166"/>
            <a:ext cx="3600450" cy="5075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662" y="3008099"/>
            <a:ext cx="6480175" cy="3740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804552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7698377" y="2336873"/>
            <a:ext cx="3187337" cy="3599316"/>
          </a:xfrm>
        </p:spPr>
        <p:txBody>
          <a:bodyPr/>
          <a:lstStyle/>
          <a:p>
            <a:r>
              <a:rPr lang="it-IT" dirty="0"/>
              <a:t>Tavolette e rotolo di papiro in un ritratto pompeiano</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66" y="166687"/>
            <a:ext cx="6781800"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248391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821373" y="2336872"/>
            <a:ext cx="8157069" cy="4651069"/>
          </a:xfrm>
        </p:spPr>
        <p:txBody>
          <a:bodyPr>
            <a:normAutofit/>
          </a:bodyPr>
          <a:lstStyle/>
          <a:p>
            <a:r>
              <a:rPr lang="it-IT" dirty="0"/>
              <a:t>L’introduzione della pergamena: carestia di papiro nel 170-168 a.C.?</a:t>
            </a:r>
          </a:p>
          <a:p>
            <a:endParaRPr lang="it-IT" dirty="0"/>
          </a:p>
          <a:p>
            <a:r>
              <a:rPr lang="en-US" dirty="0" err="1"/>
              <a:t>Orazio</a:t>
            </a:r>
            <a:r>
              <a:rPr lang="en-US" dirty="0"/>
              <a:t> </a:t>
            </a:r>
            <a:r>
              <a:rPr lang="en-US" i="1" dirty="0"/>
              <a:t>Satire</a:t>
            </a:r>
            <a:r>
              <a:rPr lang="en-US" dirty="0"/>
              <a:t> II 3,1 (30 </a:t>
            </a:r>
            <a:r>
              <a:rPr lang="en-US" dirty="0" err="1"/>
              <a:t>a.C.</a:t>
            </a:r>
            <a:r>
              <a:rPr lang="en-US" dirty="0"/>
              <a:t>): «</a:t>
            </a:r>
            <a:r>
              <a:rPr lang="en-US" dirty="0" err="1"/>
              <a:t>Scrivi</a:t>
            </a:r>
            <a:r>
              <a:rPr lang="en-US" dirty="0"/>
              <a:t> </a:t>
            </a:r>
            <a:r>
              <a:rPr lang="it-IT" dirty="0"/>
              <a:t>così raramente che non richiedi pergamene neppure quattro volte all'anno</a:t>
            </a:r>
            <a:r>
              <a:rPr lang="en-US" dirty="0"/>
              <a:t>» (cf. </a:t>
            </a:r>
            <a:r>
              <a:rPr lang="en-US" i="1" dirty="0"/>
              <a:t>Ars Poetica</a:t>
            </a:r>
            <a:r>
              <a:rPr lang="en-US" dirty="0"/>
              <a:t>, 388-9).</a:t>
            </a:r>
          </a:p>
          <a:p>
            <a:endParaRPr lang="en-US" dirty="0"/>
          </a:p>
          <a:p>
            <a:r>
              <a:rPr lang="it-IT" sz="2400" dirty="0"/>
              <a:t>Marziale </a:t>
            </a:r>
            <a:r>
              <a:rPr lang="it-IT" sz="2400" i="1" dirty="0"/>
              <a:t>Epigrammi </a:t>
            </a:r>
            <a:r>
              <a:rPr lang="it-IT" sz="2400" dirty="0"/>
              <a:t>14,7 (86-102 d.C.): «</a:t>
            </a:r>
            <a:r>
              <a:rPr lang="it-IT" sz="2400" i="1" dirty="0"/>
              <a:t>Tavolette di pergamena</a:t>
            </a:r>
            <a:r>
              <a:rPr lang="it-IT" sz="2400" dirty="0"/>
              <a:t> [</a:t>
            </a:r>
            <a:r>
              <a:rPr lang="it-IT" sz="2400" i="1" dirty="0" err="1"/>
              <a:t>Pugillares</a:t>
            </a:r>
            <a:r>
              <a:rPr lang="it-IT" sz="2400" i="1" dirty="0"/>
              <a:t> </a:t>
            </a:r>
            <a:r>
              <a:rPr lang="it-IT" sz="2400" i="1" dirty="0" err="1"/>
              <a:t>membranei</a:t>
            </a:r>
            <a:r>
              <a:rPr lang="it-IT" sz="2400" dirty="0"/>
              <a:t>] – Anche se queste sono chiamate pergamena, immaginale di cera: potrai cancellare e rimpiazzare la scrittura a piacere»</a:t>
            </a:r>
          </a:p>
          <a:p>
            <a:endParaRPr lang="it-IT" dirty="0"/>
          </a:p>
        </p:txBody>
      </p:sp>
      <p:sp>
        <p:nvSpPr>
          <p:cNvPr id="4" name="Titolo 1"/>
          <p:cNvSpPr>
            <a:spLocks noGrp="1"/>
          </p:cNvSpPr>
          <p:nvPr>
            <p:ph type="title"/>
          </p:nvPr>
        </p:nvSpPr>
        <p:spPr>
          <a:xfrm>
            <a:off x="680321" y="753228"/>
            <a:ext cx="10087763" cy="1080938"/>
          </a:xfrm>
        </p:spPr>
        <p:txBody>
          <a:bodyPr/>
          <a:lstStyle/>
          <a:p>
            <a:r>
              <a:rPr lang="it-IT" dirty="0"/>
              <a:t>Le tavolette di pergamena a Roma</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3487"/>
          <a:stretch/>
        </p:blipFill>
        <p:spPr bwMode="auto">
          <a:xfrm>
            <a:off x="213558" y="2088863"/>
            <a:ext cx="3171087" cy="25650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81"/>
          <a:stretch/>
        </p:blipFill>
        <p:spPr bwMode="auto">
          <a:xfrm>
            <a:off x="213557" y="4653887"/>
            <a:ext cx="3171087" cy="1976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6139249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2.smb.museum/berlpap/Original/P_07358--07359_R.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880" t="3499" r="3629" b="10255"/>
          <a:stretch/>
        </p:blipFill>
        <p:spPr bwMode="auto">
          <a:xfrm>
            <a:off x="160420" y="2130760"/>
            <a:ext cx="7106194" cy="4493624"/>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7337660" y="2251006"/>
            <a:ext cx="4761297" cy="2355987"/>
          </a:xfrm>
        </p:spPr>
        <p:txBody>
          <a:bodyPr>
            <a:normAutofit/>
          </a:bodyPr>
          <a:lstStyle/>
          <a:p>
            <a:pPr marL="0" indent="0">
              <a:buNone/>
            </a:pPr>
            <a:r>
              <a:rPr lang="it-IT" dirty="0"/>
              <a:t>SB XXVI 16551 (prima metà III sec. d.C.): note di pagamenti su codice pergamenaceo</a:t>
            </a:r>
          </a:p>
        </p:txBody>
      </p:sp>
      <p:sp>
        <p:nvSpPr>
          <p:cNvPr id="8" name="Titolo 1">
            <a:extLst>
              <a:ext uri="{FF2B5EF4-FFF2-40B4-BE49-F238E27FC236}">
                <a16:creationId xmlns:a16="http://schemas.microsoft.com/office/drawing/2014/main" id="{C7BF7F2F-A262-4D2C-8D31-2CE7BC92AFE5}"/>
              </a:ext>
            </a:extLst>
          </p:cNvPr>
          <p:cNvSpPr>
            <a:spLocks noGrp="1"/>
          </p:cNvSpPr>
          <p:nvPr>
            <p:ph type="title"/>
          </p:nvPr>
        </p:nvSpPr>
        <p:spPr>
          <a:xfrm>
            <a:off x="680321" y="753228"/>
            <a:ext cx="10087763" cy="1080938"/>
          </a:xfrm>
        </p:spPr>
        <p:txBody>
          <a:bodyPr/>
          <a:lstStyle/>
          <a:p>
            <a:r>
              <a:rPr lang="it-IT" dirty="0"/>
              <a:t>Le tavolette di pergamena in Egitto</a:t>
            </a:r>
          </a:p>
        </p:txBody>
      </p:sp>
    </p:spTree>
    <p:extLst>
      <p:ext uri="{BB962C8B-B14F-4D97-AF65-F5344CB8AC3E}">
        <p14:creationId xmlns:p14="http://schemas.microsoft.com/office/powerpoint/2010/main" val="21683571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05078" y="2253527"/>
            <a:ext cx="6812924" cy="4604473"/>
          </a:xfrm>
        </p:spPr>
        <p:txBody>
          <a:bodyPr>
            <a:normAutofit fontScale="92500"/>
          </a:bodyPr>
          <a:lstStyle/>
          <a:p>
            <a:r>
              <a:rPr lang="it-IT" dirty="0"/>
              <a:t>Uso di block-notes di pergamena, equiparati ai codici di tavolette cerate</a:t>
            </a:r>
          </a:p>
          <a:p>
            <a:r>
              <a:rPr lang="it-IT" dirty="0"/>
              <a:t>Quintiliano, </a:t>
            </a:r>
            <a:r>
              <a:rPr lang="it-IT" i="1" dirty="0"/>
              <a:t>Istituzione Oratoria</a:t>
            </a:r>
            <a:r>
              <a:rPr lang="it-IT" dirty="0"/>
              <a:t> X 3,31,2-6: «È meglio scrivere su cera, per la facilità di cancellazione, sebbene una vista debole potrebbe portare a preferire l’uso della pergamena. Quest'ultima tuttavia, sebbene di aiuto per l'occhio, rallenta la mano e interrompe il flusso dei pensieri per la frequenza con cui la penna deve essere rifornita d'inchiostro»</a:t>
            </a:r>
          </a:p>
          <a:p>
            <a:r>
              <a:rPr lang="it-IT" dirty="0">
                <a:latin typeface="+mj-lt"/>
              </a:rPr>
              <a:t>Galeno, </a:t>
            </a:r>
            <a:r>
              <a:rPr lang="it-IT" i="1" dirty="0">
                <a:latin typeface="+mj-lt"/>
              </a:rPr>
              <a:t>Composizione dei medicamenti secondo i luoghi</a:t>
            </a:r>
            <a:r>
              <a:rPr lang="it-IT" dirty="0">
                <a:latin typeface="+mj-lt"/>
              </a:rPr>
              <a:t> 12,423,13-5 K: «Il mio collega Claudiano trovò questo farmaco scritto su un taccuino di pergamena [</a:t>
            </a:r>
            <a:r>
              <a:rPr lang="el-GR" dirty="0">
                <a:latin typeface="+mj-lt"/>
                <a:cs typeface="Times New Roman" panose="02020603050405020304" pitchFamily="18" charset="0"/>
              </a:rPr>
              <a:t>ἐκ πυκτίδι διφθέρᾳ</a:t>
            </a:r>
            <a:r>
              <a:rPr lang="it-IT" dirty="0">
                <a:latin typeface="+mj-lt"/>
              </a:rPr>
              <a:t>]» </a:t>
            </a:r>
            <a:endParaRPr lang="it-IT" dirty="0"/>
          </a:p>
          <a:p>
            <a:pPr marL="0" indent="0">
              <a:buNone/>
            </a:pPr>
            <a:endParaRPr lang="it-IT" dirty="0">
              <a:latin typeface="+mj-lt"/>
            </a:endParaRPr>
          </a:p>
          <a:p>
            <a:endParaRPr lang="it-IT" dirty="0"/>
          </a:p>
        </p:txBody>
      </p:sp>
      <p:sp>
        <p:nvSpPr>
          <p:cNvPr id="4" name="Titolo 1"/>
          <p:cNvSpPr>
            <a:spLocks noGrp="1"/>
          </p:cNvSpPr>
          <p:nvPr>
            <p:ph type="title"/>
          </p:nvPr>
        </p:nvSpPr>
        <p:spPr>
          <a:xfrm>
            <a:off x="680321" y="753228"/>
            <a:ext cx="10215206" cy="1080938"/>
          </a:xfrm>
        </p:spPr>
        <p:txBody>
          <a:bodyPr/>
          <a:lstStyle/>
          <a:p>
            <a:r>
              <a:rPr lang="it-IT" dirty="0"/>
              <a:t>La pratica libraria a Roma: codici di pergamena</a:t>
            </a:r>
          </a:p>
        </p:txBody>
      </p:sp>
      <p:pic>
        <p:nvPicPr>
          <p:cNvPr id="6" name="Immagin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5750" y="2006318"/>
            <a:ext cx="3612428" cy="4880318"/>
          </a:xfrm>
          <a:prstGeom prst="rect">
            <a:avLst/>
          </a:prstGeom>
        </p:spPr>
      </p:pic>
    </p:spTree>
    <p:extLst>
      <p:ext uri="{BB962C8B-B14F-4D97-AF65-F5344CB8AC3E}">
        <p14:creationId xmlns:p14="http://schemas.microsoft.com/office/powerpoint/2010/main" val="31029441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BF5442C-03F2-4479-A912-1FE05EA5F5A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7800" y="0"/>
            <a:ext cx="5091764" cy="6878871"/>
          </a:xfrm>
          <a:prstGeom prst="rect">
            <a:avLst/>
          </a:prstGeom>
        </p:spPr>
      </p:pic>
      <p:sp>
        <p:nvSpPr>
          <p:cNvPr id="5" name="Segnaposto contenuto 2">
            <a:extLst>
              <a:ext uri="{FF2B5EF4-FFF2-40B4-BE49-F238E27FC236}">
                <a16:creationId xmlns:a16="http://schemas.microsoft.com/office/drawing/2014/main" id="{7D312055-12CA-4B28-9491-C7906510F107}"/>
              </a:ext>
            </a:extLst>
          </p:cNvPr>
          <p:cNvSpPr>
            <a:spLocks noGrp="1"/>
          </p:cNvSpPr>
          <p:nvPr>
            <p:ph idx="1"/>
          </p:nvPr>
        </p:nvSpPr>
        <p:spPr>
          <a:xfrm>
            <a:off x="5554757" y="2178638"/>
            <a:ext cx="6128083" cy="4552362"/>
          </a:xfrm>
        </p:spPr>
        <p:txBody>
          <a:bodyPr>
            <a:normAutofit fontScale="92500" lnSpcReduction="10000"/>
          </a:bodyPr>
          <a:lstStyle/>
          <a:p>
            <a:pPr marL="0" indent="0">
              <a:buNone/>
            </a:pPr>
            <a:r>
              <a:rPr lang="it-IT" dirty="0"/>
              <a:t>			7</a:t>
            </a:r>
          </a:p>
          <a:p>
            <a:pPr marL="0" indent="0">
              <a:buNone/>
            </a:pPr>
            <a:r>
              <a:rPr lang="it-IT" dirty="0"/>
              <a:t>…semi, prendi.</a:t>
            </a:r>
          </a:p>
          <a:p>
            <a:pPr marL="0" indent="0">
              <a:buNone/>
            </a:pPr>
            <a:r>
              <a:rPr lang="it-IT" dirty="0"/>
              <a:t>---</a:t>
            </a:r>
          </a:p>
          <a:p>
            <a:pPr marL="0" indent="0">
              <a:buNone/>
            </a:pPr>
            <a:r>
              <a:rPr lang="it-IT" dirty="0"/>
              <a:t>Per fermare l’enuresi:</a:t>
            </a:r>
            <a:r>
              <a:rPr lang="el-GR" dirty="0"/>
              <a:t> </a:t>
            </a:r>
            <a:r>
              <a:rPr lang="it-IT" dirty="0"/>
              <a:t>dopo aver tritato il cipero, da’ da bere con vino.</a:t>
            </a:r>
          </a:p>
          <a:p>
            <a:pPr marL="0" indent="0">
              <a:buNone/>
            </a:pPr>
            <a:r>
              <a:rPr lang="it-IT" dirty="0"/>
              <a:t>---</a:t>
            </a:r>
          </a:p>
          <a:p>
            <a:pPr marL="0" indent="0">
              <a:buNone/>
            </a:pPr>
            <a:r>
              <a:rPr lang="it-IT" dirty="0"/>
              <a:t>Per fermare il mal di gola: togli la buccia alle mandorle amare, dopo averle tritate prendi(le) con olio e da’ da spruzzare e… sia se è afono sia se parla.</a:t>
            </a:r>
          </a:p>
          <a:p>
            <a:pPr marL="0" indent="0">
              <a:buNone/>
            </a:pPr>
            <a:r>
              <a:rPr lang="it-IT" dirty="0"/>
              <a:t>---</a:t>
            </a:r>
          </a:p>
          <a:p>
            <a:pPr marL="0" indent="0">
              <a:buNone/>
            </a:pPr>
            <a:r>
              <a:rPr lang="it-IT" dirty="0"/>
              <a:t>Per rendere buono il vino marcito…</a:t>
            </a:r>
          </a:p>
          <a:p>
            <a:pPr marL="0" indent="0">
              <a:buNone/>
            </a:pPr>
            <a:endParaRPr lang="it-IT" dirty="0"/>
          </a:p>
        </p:txBody>
      </p:sp>
      <p:sp>
        <p:nvSpPr>
          <p:cNvPr id="6" name="CasellaDiTesto 5">
            <a:extLst>
              <a:ext uri="{FF2B5EF4-FFF2-40B4-BE49-F238E27FC236}">
                <a16:creationId xmlns:a16="http://schemas.microsoft.com/office/drawing/2014/main" id="{A1FE1ACF-1259-40F0-A28B-61B4360DE4F6}"/>
              </a:ext>
            </a:extLst>
          </p:cNvPr>
          <p:cNvSpPr txBox="1"/>
          <p:nvPr/>
        </p:nvSpPr>
        <p:spPr>
          <a:xfrm>
            <a:off x="5554757" y="1094037"/>
            <a:ext cx="3785220" cy="424732"/>
          </a:xfrm>
          <a:prstGeom prst="rect">
            <a:avLst/>
          </a:prstGeom>
          <a:noFill/>
        </p:spPr>
        <p:txBody>
          <a:bodyPr wrap="square" rtlCol="0">
            <a:spAutoFit/>
          </a:bodyPr>
          <a:lstStyle/>
          <a:p>
            <a:pPr>
              <a:lnSpc>
                <a:spcPct val="90000"/>
              </a:lnSpc>
            </a:pPr>
            <a:r>
              <a:rPr lang="it-IT" sz="2400" b="1" dirty="0"/>
              <a:t>PSI VI 718 (IV sec. d.C.)</a:t>
            </a:r>
          </a:p>
        </p:txBody>
      </p:sp>
    </p:spTree>
    <p:extLst>
      <p:ext uri="{BB962C8B-B14F-4D97-AF65-F5344CB8AC3E}">
        <p14:creationId xmlns:p14="http://schemas.microsoft.com/office/powerpoint/2010/main" val="148574891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Il passaggio dal rotolo al codice: </a:t>
            </a:r>
            <a:br>
              <a:rPr lang="it-IT" dirty="0"/>
            </a:br>
            <a:r>
              <a:rPr lang="it-IT" dirty="0"/>
              <a:t>gli epigrammi di Marziale</a:t>
            </a:r>
          </a:p>
        </p:txBody>
      </p:sp>
      <p:sp>
        <p:nvSpPr>
          <p:cNvPr id="3" name="Segnaposto contenuto 2"/>
          <p:cNvSpPr>
            <a:spLocks noGrp="1"/>
          </p:cNvSpPr>
          <p:nvPr>
            <p:ph idx="1"/>
          </p:nvPr>
        </p:nvSpPr>
        <p:spPr>
          <a:xfrm>
            <a:off x="3047515" y="2119158"/>
            <a:ext cx="9000309" cy="4738842"/>
          </a:xfrm>
        </p:spPr>
        <p:txBody>
          <a:bodyPr>
            <a:normAutofit/>
          </a:bodyPr>
          <a:lstStyle/>
          <a:p>
            <a:pPr marL="342900" indent="-342900"/>
            <a:r>
              <a:rPr lang="it-IT" dirty="0"/>
              <a:t>1,2: «Tu che vuoi avere ovunque i miei libriccini </a:t>
            </a:r>
            <a:r>
              <a:rPr lang="it-IT" i="1" dirty="0"/>
              <a:t>[</a:t>
            </a:r>
            <a:r>
              <a:rPr lang="it-IT" i="1" dirty="0" err="1"/>
              <a:t>libellos</a:t>
            </a:r>
            <a:r>
              <a:rPr lang="it-IT" dirty="0"/>
              <a:t>] e li desideri come compagni di un lungo viaggio, compra quelli che la pergamena racchiude in piccole tavolette [</a:t>
            </a:r>
            <a:r>
              <a:rPr lang="it-IT" i="1" dirty="0" err="1"/>
              <a:t>quos</a:t>
            </a:r>
            <a:r>
              <a:rPr lang="it-IT" i="1" dirty="0"/>
              <a:t> </a:t>
            </a:r>
            <a:r>
              <a:rPr lang="it-IT" i="1" dirty="0" err="1"/>
              <a:t>artat</a:t>
            </a:r>
            <a:r>
              <a:rPr lang="it-IT" i="1" dirty="0"/>
              <a:t> </a:t>
            </a:r>
            <a:r>
              <a:rPr lang="it-IT" i="1" dirty="0" err="1"/>
              <a:t>brevibus</a:t>
            </a:r>
            <a:r>
              <a:rPr lang="it-IT" i="1" dirty="0"/>
              <a:t> membrana </a:t>
            </a:r>
            <a:r>
              <a:rPr lang="it-IT" i="1" dirty="0" err="1"/>
              <a:t>tabellis</a:t>
            </a:r>
            <a:r>
              <a:rPr lang="it-IT" dirty="0"/>
              <a:t>]; lascia le casse a quelli grandi, una sola mano mi tiene»</a:t>
            </a:r>
          </a:p>
          <a:p>
            <a:pPr marL="342900" indent="-342900"/>
            <a:r>
              <a:rPr lang="it-IT" dirty="0"/>
              <a:t>14,186: </a:t>
            </a:r>
            <a:r>
              <a:rPr lang="it-IT" i="1" dirty="0"/>
              <a:t>«Virgilio in fogli di pergamena [Vergilius in </a:t>
            </a:r>
            <a:r>
              <a:rPr lang="it-IT" i="1" dirty="0" err="1"/>
              <a:t>membranis</a:t>
            </a:r>
            <a:r>
              <a:rPr lang="it-IT" dirty="0"/>
              <a:t>] – Quanto la pergamena riduce l’immenso Marone! La prima pagina [</a:t>
            </a:r>
            <a:r>
              <a:rPr lang="it-IT" i="1" dirty="0"/>
              <a:t>tabella</a:t>
            </a:r>
            <a:r>
              <a:rPr lang="it-IT" dirty="0"/>
              <a:t>] reca il suo volto»</a:t>
            </a:r>
          </a:p>
          <a:p>
            <a:pPr marL="342900" indent="-342900"/>
            <a:r>
              <a:rPr lang="it-IT" dirty="0"/>
              <a:t>14,184: «</a:t>
            </a:r>
            <a:r>
              <a:rPr lang="it-IT" i="1" dirty="0"/>
              <a:t>Omero in tavolette di pergamena </a:t>
            </a:r>
            <a:r>
              <a:rPr lang="it-IT" dirty="0"/>
              <a:t>[</a:t>
            </a:r>
            <a:r>
              <a:rPr lang="it-IT" i="1" dirty="0"/>
              <a:t>Homerus in </a:t>
            </a:r>
            <a:r>
              <a:rPr lang="it-IT" i="1" dirty="0" err="1"/>
              <a:t>pugillares</a:t>
            </a:r>
            <a:r>
              <a:rPr lang="it-IT" i="1" dirty="0"/>
              <a:t> </a:t>
            </a:r>
            <a:r>
              <a:rPr lang="it-IT" i="1" dirty="0" err="1"/>
              <a:t>membranei</a:t>
            </a:r>
            <a:r>
              <a:rPr lang="it-IT" dirty="0"/>
              <a:t>] – L’Iliade e Ulisse nemico del regno di Priamo sono depositati in questa pelle multi-ripiegata [</a:t>
            </a:r>
            <a:r>
              <a:rPr lang="it-IT" i="1" dirty="0" err="1"/>
              <a:t>multiplici</a:t>
            </a:r>
            <a:r>
              <a:rPr lang="it-IT" i="1" dirty="0"/>
              <a:t> </a:t>
            </a:r>
            <a:r>
              <a:rPr lang="it-IT" i="1" dirty="0" err="1"/>
              <a:t>pariter</a:t>
            </a:r>
            <a:r>
              <a:rPr lang="it-IT" i="1" dirty="0"/>
              <a:t> condita pelle </a:t>
            </a:r>
            <a:r>
              <a:rPr lang="it-IT" i="1" dirty="0" err="1"/>
              <a:t>latent</a:t>
            </a:r>
            <a:r>
              <a:rPr lang="it-IT" dirty="0"/>
              <a:t>]»</a:t>
            </a:r>
          </a:p>
          <a:p>
            <a:pPr marL="342900" indent="-342900"/>
            <a:endParaRPr lang="it-IT" dirty="0"/>
          </a:p>
          <a:p>
            <a:endParaRPr lang="it-IT" dirty="0"/>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r="50216"/>
          <a:stretch/>
        </p:blipFill>
        <p:spPr>
          <a:xfrm>
            <a:off x="285416" y="2186936"/>
            <a:ext cx="2753875" cy="2123846"/>
          </a:xfrm>
          <a:prstGeom prst="rect">
            <a:avLst/>
          </a:prstGeom>
        </p:spPr>
      </p:pic>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51774"/>
          <a:stretch/>
        </p:blipFill>
        <p:spPr>
          <a:xfrm>
            <a:off x="285416" y="4310781"/>
            <a:ext cx="2754032" cy="2194521"/>
          </a:xfrm>
          <a:prstGeom prst="rect">
            <a:avLst/>
          </a:prstGeom>
        </p:spPr>
      </p:pic>
    </p:spTree>
    <p:extLst>
      <p:ext uri="{BB962C8B-B14F-4D97-AF65-F5344CB8AC3E}">
        <p14:creationId xmlns:p14="http://schemas.microsoft.com/office/powerpoint/2010/main" val="82785637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B60E9C-7770-4B5E-ACCE-6408C0E05500}"/>
              </a:ext>
            </a:extLst>
          </p:cNvPr>
          <p:cNvSpPr>
            <a:spLocks noGrp="1"/>
          </p:cNvSpPr>
          <p:nvPr>
            <p:ph type="title"/>
          </p:nvPr>
        </p:nvSpPr>
        <p:spPr/>
        <p:txBody>
          <a:bodyPr/>
          <a:lstStyle/>
          <a:p>
            <a:r>
              <a:rPr lang="it-IT" dirty="0"/>
              <a:t>Dall’oralità…</a:t>
            </a:r>
          </a:p>
        </p:txBody>
      </p:sp>
      <p:pic>
        <p:nvPicPr>
          <p:cNvPr id="5" name="Immagine 4">
            <a:extLst>
              <a:ext uri="{FF2B5EF4-FFF2-40B4-BE49-F238E27FC236}">
                <a16:creationId xmlns:a16="http://schemas.microsoft.com/office/drawing/2014/main" id="{9919A76A-1EE6-4B6B-8C53-205C55568AEB}"/>
              </a:ext>
            </a:extLst>
          </p:cNvPr>
          <p:cNvPicPr>
            <a:picLocks noChangeAspect="1"/>
          </p:cNvPicPr>
          <p:nvPr/>
        </p:nvPicPr>
        <p:blipFill rotWithShape="1">
          <a:blip r:embed="rId2">
            <a:extLst>
              <a:ext uri="{28A0092B-C50C-407E-A947-70E740481C1C}">
                <a14:useLocalDpi xmlns:a14="http://schemas.microsoft.com/office/drawing/2010/main" val="0"/>
              </a:ext>
            </a:extLst>
          </a:blip>
          <a:srcRect l="26174" t="23439" r="33724" b="32632"/>
          <a:stretch/>
        </p:blipFill>
        <p:spPr>
          <a:xfrm>
            <a:off x="587141" y="2110380"/>
            <a:ext cx="3166712" cy="4588801"/>
          </a:xfrm>
          <a:prstGeom prst="rect">
            <a:avLst/>
          </a:prstGeom>
        </p:spPr>
      </p:pic>
      <p:pic>
        <p:nvPicPr>
          <p:cNvPr id="6" name="Immagine 5">
            <a:extLst>
              <a:ext uri="{FF2B5EF4-FFF2-40B4-BE49-F238E27FC236}">
                <a16:creationId xmlns:a16="http://schemas.microsoft.com/office/drawing/2014/main" id="{F42767C6-E1CF-4057-854C-5303AF81CC00}"/>
              </a:ext>
            </a:extLst>
          </p:cNvPr>
          <p:cNvPicPr>
            <a:picLocks noChangeAspect="1"/>
          </p:cNvPicPr>
          <p:nvPr/>
        </p:nvPicPr>
        <p:blipFill rotWithShape="1">
          <a:blip r:embed="rId3"/>
          <a:srcRect b="9754"/>
          <a:stretch/>
        </p:blipFill>
        <p:spPr>
          <a:xfrm>
            <a:off x="4101762" y="2110381"/>
            <a:ext cx="7503097" cy="4588801"/>
          </a:xfrm>
          <a:prstGeom prst="rect">
            <a:avLst/>
          </a:prstGeom>
        </p:spPr>
      </p:pic>
    </p:spTree>
    <p:extLst>
      <p:ext uri="{BB962C8B-B14F-4D97-AF65-F5344CB8AC3E}">
        <p14:creationId xmlns:p14="http://schemas.microsoft.com/office/powerpoint/2010/main" val="102041454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p:txBody>
          <a:bodyPr/>
          <a:lstStyle/>
          <a:p>
            <a:r>
              <a:rPr lang="it-IT" dirty="0"/>
              <a:t>Il passaggio dal rotolo al codice: </a:t>
            </a:r>
            <a:br>
              <a:rPr lang="it-IT" dirty="0"/>
            </a:br>
            <a:r>
              <a:rPr lang="it-IT" dirty="0"/>
              <a:t>diffusione del codice (papiraceo) cristiano</a:t>
            </a:r>
          </a:p>
        </p:txBody>
      </p:sp>
      <p:pic>
        <p:nvPicPr>
          <p:cNvPr id="3074" name="Picture 2" descr="http://images.slideplayer.it/1/525319/slides/slide_10.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8157" y="2118427"/>
            <a:ext cx="6253933" cy="46904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bicudi.net/materiali/testo_nt/p66-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556375" y="2096689"/>
            <a:ext cx="4286250" cy="473392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10842625" y="5608549"/>
            <a:ext cx="1428206" cy="1200329"/>
          </a:xfrm>
          <a:prstGeom prst="rect">
            <a:avLst/>
          </a:prstGeom>
          <a:noFill/>
        </p:spPr>
        <p:txBody>
          <a:bodyPr wrap="square" rtlCol="0">
            <a:spAutoFit/>
          </a:bodyPr>
          <a:lstStyle/>
          <a:p>
            <a:r>
              <a:rPr lang="it-IT" dirty="0" err="1"/>
              <a:t>P.Bodmer</a:t>
            </a:r>
            <a:r>
              <a:rPr lang="it-IT" dirty="0"/>
              <a:t> 2, Vangelo di Giovanni, inizi III sec.</a:t>
            </a:r>
          </a:p>
        </p:txBody>
      </p:sp>
    </p:spTree>
    <p:extLst>
      <p:ext uri="{BB962C8B-B14F-4D97-AF65-F5344CB8AC3E}">
        <p14:creationId xmlns:p14="http://schemas.microsoft.com/office/powerpoint/2010/main" val="428900178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775268" y="2481398"/>
            <a:ext cx="3918858" cy="4046973"/>
          </a:xfrm>
        </p:spPr>
        <p:txBody>
          <a:bodyPr/>
          <a:lstStyle/>
          <a:p>
            <a:r>
              <a:rPr lang="it-IT" dirty="0" err="1"/>
              <a:t>P.Ryl</a:t>
            </a:r>
            <a:r>
              <a:rPr lang="it-IT" dirty="0"/>
              <a:t>. III 457 (prima metà II sec. d.C.), Vangelo di Giovanni: il più antico codice papiraceo neotestamentario noto.</a:t>
            </a:r>
          </a:p>
          <a:p>
            <a:endParaRPr lang="it-IT" dirty="0"/>
          </a:p>
        </p:txBody>
      </p:sp>
      <p:sp>
        <p:nvSpPr>
          <p:cNvPr id="4" name="Titolo 1"/>
          <p:cNvSpPr>
            <a:spLocks noGrp="1"/>
          </p:cNvSpPr>
          <p:nvPr>
            <p:ph type="title"/>
          </p:nvPr>
        </p:nvSpPr>
        <p:spPr/>
        <p:txBody>
          <a:bodyPr/>
          <a:lstStyle/>
          <a:p>
            <a:r>
              <a:rPr lang="it-IT" dirty="0"/>
              <a:t>Il passaggio dal rotolo al codice: </a:t>
            </a:r>
            <a:br>
              <a:rPr lang="it-IT" dirty="0"/>
            </a:br>
            <a:r>
              <a:rPr lang="it-IT" dirty="0"/>
              <a:t>diffusione del codice (papiraceo) cristiano</a:t>
            </a:r>
          </a:p>
        </p:txBody>
      </p:sp>
      <p:pic>
        <p:nvPicPr>
          <p:cNvPr id="6" name="Immagine 5"/>
          <p:cNvPicPr>
            <a:picLocks noChangeAspect="1"/>
          </p:cNvPicPr>
          <p:nvPr/>
        </p:nvPicPr>
        <p:blipFill>
          <a:blip r:embed="rId2"/>
          <a:stretch>
            <a:fillRect/>
          </a:stretch>
        </p:blipFill>
        <p:spPr>
          <a:xfrm>
            <a:off x="301582" y="2098221"/>
            <a:ext cx="6337314" cy="4563836"/>
          </a:xfrm>
          <a:prstGeom prst="rect">
            <a:avLst/>
          </a:prstGeom>
        </p:spPr>
      </p:pic>
    </p:spTree>
    <p:extLst>
      <p:ext uri="{BB962C8B-B14F-4D97-AF65-F5344CB8AC3E}">
        <p14:creationId xmlns:p14="http://schemas.microsoft.com/office/powerpoint/2010/main" val="33830152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574003" y="2214953"/>
            <a:ext cx="5067663" cy="4351310"/>
          </a:xfrm>
        </p:spPr>
        <p:txBody>
          <a:bodyPr>
            <a:normAutofit/>
          </a:bodyPr>
          <a:lstStyle/>
          <a:p>
            <a:r>
              <a:rPr lang="it-IT" dirty="0" err="1"/>
              <a:t>P.Yale</a:t>
            </a:r>
            <a:r>
              <a:rPr lang="it-IT" dirty="0"/>
              <a:t> 1 (80-110 d.C.?): codice papiraceo, </a:t>
            </a:r>
            <a:r>
              <a:rPr lang="it-IT" i="1" dirty="0"/>
              <a:t>Genesi</a:t>
            </a:r>
            <a:endParaRPr lang="it-IT" dirty="0"/>
          </a:p>
          <a:p>
            <a:r>
              <a:rPr lang="it-IT" dirty="0"/>
              <a:t>Il Vangelo di Marco (c. 70 d.C.) redatto su taccuini pergamenacei  a circolazione privata, poi introdotti in Egitto (ad Alessandria) su papiro e venerati nella loro forma originaria</a:t>
            </a:r>
          </a:p>
          <a:p>
            <a:r>
              <a:rPr lang="it-IT" dirty="0"/>
              <a:t>La precedenza di Marco e la sua fondazione della Chiesa di Alessandria sono leggende</a:t>
            </a:r>
          </a:p>
          <a:p>
            <a:endParaRPr lang="it-IT" dirty="0"/>
          </a:p>
        </p:txBody>
      </p:sp>
      <p:sp>
        <p:nvSpPr>
          <p:cNvPr id="4" name="Titolo 1"/>
          <p:cNvSpPr>
            <a:spLocks noGrp="1"/>
          </p:cNvSpPr>
          <p:nvPr>
            <p:ph type="title"/>
          </p:nvPr>
        </p:nvSpPr>
        <p:spPr/>
        <p:txBody>
          <a:bodyPr/>
          <a:lstStyle/>
          <a:p>
            <a:r>
              <a:rPr lang="it-IT" dirty="0"/>
              <a:t>Il passaggio dal rotolo al codice: </a:t>
            </a:r>
            <a:br>
              <a:rPr lang="it-IT" dirty="0"/>
            </a:br>
            <a:r>
              <a:rPr lang="it-IT" dirty="0"/>
              <a:t>ipotesi «alessandrina» (Roberts)</a:t>
            </a:r>
          </a:p>
        </p:txBody>
      </p:sp>
      <p:pic>
        <p:nvPicPr>
          <p:cNvPr id="6" name="Immagine 5"/>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71314" y="2122714"/>
            <a:ext cx="6402690" cy="4382589"/>
          </a:xfrm>
          <a:prstGeom prst="rect">
            <a:avLst/>
          </a:prstGeom>
        </p:spPr>
      </p:pic>
    </p:spTree>
    <p:extLst>
      <p:ext uri="{BB962C8B-B14F-4D97-AF65-F5344CB8AC3E}">
        <p14:creationId xmlns:p14="http://schemas.microsoft.com/office/powerpoint/2010/main" val="325191832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97530" y="2136576"/>
            <a:ext cx="7384869" cy="4593174"/>
          </a:xfrm>
        </p:spPr>
        <p:txBody>
          <a:bodyPr>
            <a:normAutofit/>
          </a:bodyPr>
          <a:lstStyle/>
          <a:p>
            <a:r>
              <a:rPr lang="it-IT" dirty="0"/>
              <a:t>L’innovazione è opera di una «figura dominante» a Gerusalemme o Antiochia, parallelamente all’introduzione dei </a:t>
            </a:r>
            <a:r>
              <a:rPr lang="it-IT" i="1" dirty="0"/>
              <a:t>nomina sacra</a:t>
            </a:r>
            <a:r>
              <a:rPr lang="it-IT" dirty="0"/>
              <a:t>, per distinguere la produzione cristiana.</a:t>
            </a:r>
          </a:p>
          <a:p>
            <a:r>
              <a:rPr lang="it-IT" dirty="0"/>
              <a:t>Ipotizza l’esistenza di una raccolta dei detti di Cristo (</a:t>
            </a:r>
            <a:r>
              <a:rPr lang="it-IT" i="1" dirty="0"/>
              <a:t>logia</a:t>
            </a:r>
            <a:r>
              <a:rPr lang="it-IT" dirty="0"/>
              <a:t>) su «tavolette» di papiro (in conformità all’uso rabbinico) poi riunite a codice in una specie di «protovangelo».</a:t>
            </a:r>
          </a:p>
          <a:p>
            <a:r>
              <a:rPr lang="it-IT" dirty="0"/>
              <a:t>Non considera l’uso romano dei taccuini di pergamena</a:t>
            </a:r>
          </a:p>
          <a:p>
            <a:r>
              <a:rPr lang="it-IT" dirty="0"/>
              <a:t>Quale idea di «canone»?</a:t>
            </a:r>
          </a:p>
          <a:p>
            <a:endParaRPr lang="it-IT" dirty="0"/>
          </a:p>
        </p:txBody>
      </p:sp>
      <p:sp>
        <p:nvSpPr>
          <p:cNvPr id="4" name="Titolo 1"/>
          <p:cNvSpPr>
            <a:spLocks noGrp="1"/>
          </p:cNvSpPr>
          <p:nvPr>
            <p:ph type="title"/>
          </p:nvPr>
        </p:nvSpPr>
        <p:spPr/>
        <p:txBody>
          <a:bodyPr/>
          <a:lstStyle/>
          <a:p>
            <a:r>
              <a:rPr lang="it-IT" dirty="0"/>
              <a:t>Il passaggio dal rotolo al codice: </a:t>
            </a:r>
            <a:br>
              <a:rPr lang="it-IT" dirty="0"/>
            </a:br>
            <a:r>
              <a:rPr lang="it-IT" dirty="0"/>
              <a:t>ipotesi «antiochena» (</a:t>
            </a:r>
            <a:r>
              <a:rPr lang="it-IT" dirty="0" err="1"/>
              <a:t>Skeat</a:t>
            </a:r>
            <a:r>
              <a:rPr lang="it-IT" dirty="0"/>
              <a:t>)</a:t>
            </a: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30" y="2136576"/>
            <a:ext cx="3804830" cy="45931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Ovale 5"/>
          <p:cNvSpPr/>
          <p:nvPr/>
        </p:nvSpPr>
        <p:spPr>
          <a:xfrm>
            <a:off x="3143795" y="4206240"/>
            <a:ext cx="783771" cy="635726"/>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8730472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06435" y="2336872"/>
            <a:ext cx="6340078" cy="4734488"/>
          </a:xfrm>
        </p:spPr>
        <p:txBody>
          <a:bodyPr>
            <a:normAutofit fontScale="92500" lnSpcReduction="10000"/>
          </a:bodyPr>
          <a:lstStyle/>
          <a:p>
            <a:r>
              <a:rPr lang="it-IT" dirty="0"/>
              <a:t>Letteratura di consumo: </a:t>
            </a:r>
            <a:r>
              <a:rPr lang="it-IT" dirty="0" err="1"/>
              <a:t>Lolliano</a:t>
            </a:r>
            <a:r>
              <a:rPr lang="it-IT" dirty="0"/>
              <a:t> </a:t>
            </a:r>
            <a:r>
              <a:rPr lang="it-IT" i="1" dirty="0" err="1"/>
              <a:t>Phoinikikà</a:t>
            </a:r>
            <a:r>
              <a:rPr lang="it-IT" dirty="0"/>
              <a:t> (</a:t>
            </a:r>
            <a:r>
              <a:rPr lang="it-IT" dirty="0" err="1"/>
              <a:t>P.Col</a:t>
            </a:r>
            <a:r>
              <a:rPr lang="it-IT" dirty="0"/>
              <a:t>. </a:t>
            </a:r>
            <a:r>
              <a:rPr lang="it-IT" dirty="0" err="1"/>
              <a:t>inv</a:t>
            </a:r>
            <a:r>
              <a:rPr lang="it-IT" dirty="0"/>
              <a:t>. 3328: codice </a:t>
            </a:r>
            <a:r>
              <a:rPr lang="it-IT" dirty="0" err="1"/>
              <a:t>pap</a:t>
            </a:r>
            <a:r>
              <a:rPr lang="it-IT" dirty="0"/>
              <a:t>., II sec.)</a:t>
            </a:r>
          </a:p>
          <a:p>
            <a:r>
              <a:rPr lang="it-IT" dirty="0"/>
              <a:t>Gli altri codici datati (con incertezze) al II secolo contengono: Demostene </a:t>
            </a:r>
            <a:r>
              <a:rPr lang="it-IT" i="1" dirty="0"/>
              <a:t>De falsa </a:t>
            </a:r>
            <a:r>
              <a:rPr lang="it-IT" i="1" dirty="0" err="1"/>
              <a:t>legatione</a:t>
            </a:r>
            <a:r>
              <a:rPr lang="it-IT" dirty="0"/>
              <a:t> (pergamena); Euripide </a:t>
            </a:r>
            <a:r>
              <a:rPr lang="it-IT" i="1" dirty="0"/>
              <a:t>Cretesi</a:t>
            </a:r>
            <a:r>
              <a:rPr lang="it-IT" dirty="0"/>
              <a:t> (</a:t>
            </a:r>
            <a:r>
              <a:rPr lang="it-IT" dirty="0" err="1"/>
              <a:t>perg</a:t>
            </a:r>
            <a:r>
              <a:rPr lang="it-IT" dirty="0"/>
              <a:t>.); Achille Tazio </a:t>
            </a:r>
            <a:r>
              <a:rPr lang="it-IT" i="1" dirty="0" err="1"/>
              <a:t>Leucippe</a:t>
            </a:r>
            <a:r>
              <a:rPr lang="it-IT" i="1" dirty="0"/>
              <a:t> e </a:t>
            </a:r>
            <a:r>
              <a:rPr lang="it-IT" i="1" dirty="0" err="1"/>
              <a:t>Clitofonte</a:t>
            </a:r>
            <a:r>
              <a:rPr lang="it-IT" dirty="0"/>
              <a:t>; commentario a Demostene; </a:t>
            </a:r>
            <a:r>
              <a:rPr lang="it-IT" i="1" dirty="0" err="1"/>
              <a:t>Homeromanteion</a:t>
            </a:r>
            <a:r>
              <a:rPr lang="it-IT" dirty="0"/>
              <a:t> (citazioni di Omero usate come oracoli); Omero </a:t>
            </a:r>
            <a:r>
              <a:rPr lang="it-IT" i="1" dirty="0"/>
              <a:t>Iliade</a:t>
            </a:r>
            <a:r>
              <a:rPr lang="it-IT" dirty="0"/>
              <a:t> II e V; Pindaro </a:t>
            </a:r>
            <a:r>
              <a:rPr lang="it-IT" i="1" dirty="0"/>
              <a:t>Peani</a:t>
            </a:r>
            <a:r>
              <a:rPr lang="it-IT" dirty="0"/>
              <a:t>; Senofonte </a:t>
            </a:r>
            <a:r>
              <a:rPr lang="it-IT" i="1" dirty="0" err="1"/>
              <a:t>Ciropedia</a:t>
            </a:r>
            <a:r>
              <a:rPr lang="it-IT" dirty="0"/>
              <a:t>; due manuali di grammatica; un trattato medico; un manuale medico; un lessico omerico; Platone </a:t>
            </a:r>
            <a:r>
              <a:rPr lang="it-IT" i="1" dirty="0"/>
              <a:t>Parmenide</a:t>
            </a:r>
            <a:r>
              <a:rPr lang="it-IT" dirty="0"/>
              <a:t> (</a:t>
            </a:r>
            <a:r>
              <a:rPr lang="it-IT" dirty="0" err="1"/>
              <a:t>perg</a:t>
            </a:r>
            <a:r>
              <a:rPr lang="it-IT" dirty="0"/>
              <a:t>.) e </a:t>
            </a:r>
            <a:r>
              <a:rPr lang="it-IT" i="1" dirty="0"/>
              <a:t>Repubblica</a:t>
            </a:r>
            <a:endParaRPr lang="it-IT" dirty="0"/>
          </a:p>
          <a:p>
            <a:r>
              <a:rPr lang="it-IT" dirty="0"/>
              <a:t>Sono tutti testi d’uso pratico-scolastico o popolare</a:t>
            </a:r>
          </a:p>
        </p:txBody>
      </p:sp>
      <p:sp>
        <p:nvSpPr>
          <p:cNvPr id="4" name="Titolo 1"/>
          <p:cNvSpPr>
            <a:spLocks noGrp="1"/>
          </p:cNvSpPr>
          <p:nvPr>
            <p:ph type="title"/>
          </p:nvPr>
        </p:nvSpPr>
        <p:spPr/>
        <p:txBody>
          <a:bodyPr/>
          <a:lstStyle/>
          <a:p>
            <a:r>
              <a:rPr lang="it-IT" dirty="0"/>
              <a:t>Il passaggio dal rotolo al codice: </a:t>
            </a:r>
            <a:br>
              <a:rPr lang="it-IT" dirty="0"/>
            </a:br>
            <a:r>
              <a:rPr lang="it-IT" dirty="0"/>
              <a:t>codici papiracei e pergamenacei «pagani»</a:t>
            </a:r>
          </a:p>
        </p:txBody>
      </p:sp>
      <p:pic>
        <p:nvPicPr>
          <p:cNvPr id="5" name="Picture 1"/>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1907177"/>
            <a:ext cx="2206435" cy="4709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3645" y="2238102"/>
            <a:ext cx="3592474" cy="43786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0613961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405051" y="2250531"/>
            <a:ext cx="8168882" cy="4607469"/>
          </a:xfrm>
        </p:spPr>
        <p:txBody>
          <a:bodyPr>
            <a:normAutofit/>
          </a:bodyPr>
          <a:lstStyle/>
          <a:p>
            <a:r>
              <a:rPr lang="it-IT" dirty="0" err="1"/>
              <a:t>P.Lond.Lit</a:t>
            </a:r>
            <a:r>
              <a:rPr lang="it-IT" dirty="0"/>
              <a:t>. 5 (seconda metà III sec. d.C.): quaderno papiraceo per uso scolastico, testo di Omero </a:t>
            </a:r>
            <a:r>
              <a:rPr lang="it-IT" i="1" dirty="0"/>
              <a:t>Iliade</a:t>
            </a:r>
            <a:r>
              <a:rPr lang="it-IT" dirty="0"/>
              <a:t> II-IV, con note marginali </a:t>
            </a:r>
            <a:r>
              <a:rPr lang="it-IT" sz="1200" dirty="0"/>
              <a:t>(</a:t>
            </a:r>
            <a:r>
              <a:rPr lang="it-IT" sz="1200" dirty="0">
                <a:hlinkClick r:id="rId2"/>
              </a:rPr>
              <a:t>https://www.bl.uk/manuscripts/Viewer.aspx?ref=papyrus_126_f001r</a:t>
            </a:r>
            <a:r>
              <a:rPr lang="it-IT" sz="1200" dirty="0"/>
              <a:t>) </a:t>
            </a:r>
            <a:endParaRPr lang="it-IT" dirty="0"/>
          </a:p>
          <a:p>
            <a:r>
              <a:rPr lang="it-IT" dirty="0"/>
              <a:t>Nell’età </a:t>
            </a:r>
            <a:r>
              <a:rPr lang="it-IT" dirty="0" err="1"/>
              <a:t>diocleazianea</a:t>
            </a:r>
            <a:r>
              <a:rPr lang="it-IT" dirty="0"/>
              <a:t> il ceto medio, possessore di una preparazione professionale, assurge al potere e si profila una spinta culturale dal basso di cui il codice, usato nella manualistica tecnico-scolastica e nella letteratura di consumo, diviene vettore preferenziale (solo in seconda battuta recuperato dalla Chiesa cristiana)</a:t>
            </a:r>
          </a:p>
          <a:p>
            <a:r>
              <a:rPr lang="it-IT" dirty="0"/>
              <a:t>Codice come forma libraria della letteratura «popolare» </a:t>
            </a:r>
            <a:r>
              <a:rPr lang="it-IT" i="1" dirty="0"/>
              <a:t>vs</a:t>
            </a:r>
            <a:r>
              <a:rPr lang="it-IT" dirty="0"/>
              <a:t> rotolo come custode della letteratura «colta»</a:t>
            </a:r>
          </a:p>
        </p:txBody>
      </p:sp>
      <p:sp>
        <p:nvSpPr>
          <p:cNvPr id="4" name="Titolo 1"/>
          <p:cNvSpPr>
            <a:spLocks noGrp="1"/>
          </p:cNvSpPr>
          <p:nvPr>
            <p:ph type="title"/>
          </p:nvPr>
        </p:nvSpPr>
        <p:spPr/>
        <p:txBody>
          <a:bodyPr/>
          <a:lstStyle/>
          <a:p>
            <a:r>
              <a:rPr lang="it-IT" dirty="0"/>
              <a:t>Il passaggio dal rotolo al codice: </a:t>
            </a:r>
            <a:br>
              <a:rPr lang="it-IT" dirty="0"/>
            </a:br>
            <a:r>
              <a:rPr lang="it-IT" dirty="0"/>
              <a:t>la teoria della «spinta dal basso» (Cavallo)</a:t>
            </a:r>
          </a:p>
        </p:txBody>
      </p:sp>
      <p:pic>
        <p:nvPicPr>
          <p:cNvPr id="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019" y="2098765"/>
            <a:ext cx="3031684" cy="4607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714845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947953" y="2336872"/>
            <a:ext cx="6133980" cy="4521127"/>
          </a:xfrm>
        </p:spPr>
        <p:txBody>
          <a:bodyPr/>
          <a:lstStyle/>
          <a:p>
            <a:r>
              <a:rPr lang="it-IT" dirty="0"/>
              <a:t>Esisteva già una dicotomia ideologica di fondo tra «tavoletta/codice», per la scrittura (es)temporanea di una tradizione orale, e «rotolo», per la scrittura conservativa</a:t>
            </a:r>
          </a:p>
          <a:p>
            <a:r>
              <a:rPr lang="it-IT" dirty="0"/>
              <a:t>La vera rivoluzione è l’associazione di grafie librarie al codice di pergamena</a:t>
            </a:r>
          </a:p>
        </p:txBody>
      </p:sp>
      <p:sp>
        <p:nvSpPr>
          <p:cNvPr id="4" name="Titolo 1"/>
          <p:cNvSpPr>
            <a:spLocks noGrp="1"/>
          </p:cNvSpPr>
          <p:nvPr>
            <p:ph type="title"/>
          </p:nvPr>
        </p:nvSpPr>
        <p:spPr/>
        <p:txBody>
          <a:bodyPr/>
          <a:lstStyle/>
          <a:p>
            <a:r>
              <a:rPr lang="it-IT" dirty="0"/>
              <a:t>Il passaggio dal rotolo al codice: </a:t>
            </a:r>
            <a:br>
              <a:rPr lang="it-IT" dirty="0"/>
            </a:br>
            <a:r>
              <a:rPr lang="it-IT" dirty="0"/>
              <a:t>una lettura alternativa</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767" y="2098973"/>
            <a:ext cx="5007484" cy="2433424"/>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768" y="4664458"/>
            <a:ext cx="2794656" cy="2087681"/>
          </a:xfrm>
          <a:prstGeom prst="rect">
            <a:avLst/>
          </a:prstGeom>
        </p:spPr>
      </p:pic>
      <p:sp>
        <p:nvSpPr>
          <p:cNvPr id="7" name="Segnaposto contenuto 2"/>
          <p:cNvSpPr txBox="1">
            <a:spLocks/>
          </p:cNvSpPr>
          <p:nvPr/>
        </p:nvSpPr>
        <p:spPr>
          <a:xfrm>
            <a:off x="3304479" y="4797204"/>
            <a:ext cx="2212827" cy="184294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it-IT" dirty="0"/>
              <a:t>La Legge divina e imperiale, manualistica di vita e di lavoro: il </a:t>
            </a:r>
            <a:r>
              <a:rPr lang="it-IT" i="1" dirty="0" err="1"/>
              <a:t>Codex</a:t>
            </a:r>
            <a:r>
              <a:rPr lang="it-IT" i="1" dirty="0"/>
              <a:t> </a:t>
            </a:r>
            <a:r>
              <a:rPr lang="it-IT" i="1" dirty="0" err="1"/>
              <a:t>Sinaiticus</a:t>
            </a:r>
            <a:r>
              <a:rPr lang="it-IT" dirty="0"/>
              <a:t> e le </a:t>
            </a:r>
            <a:r>
              <a:rPr lang="it-IT" i="1" dirty="0"/>
              <a:t>Istituzioni</a:t>
            </a:r>
            <a:r>
              <a:rPr lang="it-IT" dirty="0"/>
              <a:t> di Gaio (IV sec.)</a:t>
            </a:r>
          </a:p>
        </p:txBody>
      </p:sp>
      <p:sp>
        <p:nvSpPr>
          <p:cNvPr id="8" name="CasellaDiTesto 7">
            <a:extLst>
              <a:ext uri="{FF2B5EF4-FFF2-40B4-BE49-F238E27FC236}">
                <a16:creationId xmlns:a16="http://schemas.microsoft.com/office/drawing/2014/main" id="{44A0A43F-6FBC-4012-9BEF-C700E367CA80}"/>
              </a:ext>
            </a:extLst>
          </p:cNvPr>
          <p:cNvSpPr txBox="1"/>
          <p:nvPr/>
        </p:nvSpPr>
        <p:spPr>
          <a:xfrm>
            <a:off x="6781800" y="6199201"/>
            <a:ext cx="6096000" cy="369332"/>
          </a:xfrm>
          <a:prstGeom prst="rect">
            <a:avLst/>
          </a:prstGeom>
          <a:noFill/>
        </p:spPr>
        <p:txBody>
          <a:bodyPr wrap="square">
            <a:spAutoFit/>
          </a:bodyPr>
          <a:lstStyle/>
          <a:p>
            <a:r>
              <a:rPr lang="it-IT" dirty="0">
                <a:hlinkClick r:id="rId4"/>
              </a:rPr>
              <a:t>https://www.codexsinaiticus.org</a:t>
            </a:r>
            <a:r>
              <a:rPr lang="it-IT" dirty="0"/>
              <a:t> </a:t>
            </a:r>
          </a:p>
        </p:txBody>
      </p:sp>
    </p:spTree>
    <p:extLst>
      <p:ext uri="{BB962C8B-B14F-4D97-AF65-F5344CB8AC3E}">
        <p14:creationId xmlns:p14="http://schemas.microsoft.com/office/powerpoint/2010/main" val="282566250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dirty="0"/>
              <a:t>Le tavolette di </a:t>
            </a:r>
            <a:r>
              <a:rPr lang="it-IT" dirty="0" err="1"/>
              <a:t>Vindolanda</a:t>
            </a:r>
            <a:r>
              <a:rPr lang="it-IT" dirty="0"/>
              <a:t> (I-II d.C.)</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779" y="3306424"/>
            <a:ext cx="6100549" cy="319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24936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dirty="0"/>
              <a:t>Le tavolette di </a:t>
            </a:r>
            <a:r>
              <a:rPr lang="it-IT" dirty="0" err="1"/>
              <a:t>Vindolanda</a:t>
            </a:r>
            <a:r>
              <a:rPr lang="it-IT" dirty="0"/>
              <a:t> (I-II d.C.)</a:t>
            </a:r>
          </a:p>
        </p:txBody>
      </p:sp>
      <p:pic>
        <p:nvPicPr>
          <p:cNvPr id="4" name="Immagine 3">
            <a:extLst>
              <a:ext uri="{FF2B5EF4-FFF2-40B4-BE49-F238E27FC236}">
                <a16:creationId xmlns:a16="http://schemas.microsoft.com/office/drawing/2014/main" id="{F2CA505A-54BC-40BB-8118-40A26A12DE72}"/>
              </a:ext>
            </a:extLst>
          </p:cNvPr>
          <p:cNvPicPr>
            <a:picLocks noChangeAspect="1"/>
          </p:cNvPicPr>
          <p:nvPr/>
        </p:nvPicPr>
        <p:blipFill>
          <a:blip r:embed="rId2"/>
          <a:stretch>
            <a:fillRect/>
          </a:stretch>
        </p:blipFill>
        <p:spPr>
          <a:xfrm>
            <a:off x="79772" y="2186561"/>
            <a:ext cx="4449895" cy="4512249"/>
          </a:xfrm>
          <a:prstGeom prst="rect">
            <a:avLst/>
          </a:prstGeom>
        </p:spPr>
      </p:pic>
      <p:pic>
        <p:nvPicPr>
          <p:cNvPr id="5" name="Immagine 4">
            <a:extLst>
              <a:ext uri="{FF2B5EF4-FFF2-40B4-BE49-F238E27FC236}">
                <a16:creationId xmlns:a16="http://schemas.microsoft.com/office/drawing/2014/main" id="{924D134A-893D-45FE-A54F-79D0560044AC}"/>
              </a:ext>
            </a:extLst>
          </p:cNvPr>
          <p:cNvPicPr>
            <a:picLocks noChangeAspect="1"/>
          </p:cNvPicPr>
          <p:nvPr/>
        </p:nvPicPr>
        <p:blipFill>
          <a:blip r:embed="rId3"/>
          <a:stretch>
            <a:fillRect/>
          </a:stretch>
        </p:blipFill>
        <p:spPr>
          <a:xfrm>
            <a:off x="6943818" y="3429000"/>
            <a:ext cx="5061915" cy="3231091"/>
          </a:xfrm>
          <a:prstGeom prst="rect">
            <a:avLst/>
          </a:prstGeom>
        </p:spPr>
      </p:pic>
      <p:sp>
        <p:nvSpPr>
          <p:cNvPr id="6" name="Rettangolo 5">
            <a:extLst>
              <a:ext uri="{FF2B5EF4-FFF2-40B4-BE49-F238E27FC236}">
                <a16:creationId xmlns:a16="http://schemas.microsoft.com/office/drawing/2014/main" id="{E6A99B70-2EE5-4BF2-9CC3-3D85E3B846DC}"/>
              </a:ext>
            </a:extLst>
          </p:cNvPr>
          <p:cNvSpPr/>
          <p:nvPr/>
        </p:nvSpPr>
        <p:spPr>
          <a:xfrm>
            <a:off x="4621295" y="2183142"/>
            <a:ext cx="7384438" cy="1200329"/>
          </a:xfrm>
          <a:prstGeom prst="rect">
            <a:avLst/>
          </a:prstGeom>
        </p:spPr>
        <p:txBody>
          <a:bodyPr wrap="square">
            <a:spAutoFit/>
          </a:bodyPr>
          <a:lstStyle/>
          <a:p>
            <a:r>
              <a:rPr lang="it-IT" dirty="0"/>
              <a:t>I Romani in Britannia: invasione di Cesare (55 a.C.); conquista sistematica di Claudio (dal 43 d.C.); successive spedizioni sempre più a Nord; Adriano costruisce il </a:t>
            </a:r>
            <a:r>
              <a:rPr lang="it-IT" i="1" dirty="0"/>
              <a:t>Vallo </a:t>
            </a:r>
            <a:r>
              <a:rPr lang="it-IT" dirty="0"/>
              <a:t>a confine fra i territori romani e «barbari» (122 d.C.). </a:t>
            </a:r>
          </a:p>
        </p:txBody>
      </p:sp>
    </p:spTree>
    <p:extLst>
      <p:ext uri="{BB962C8B-B14F-4D97-AF65-F5344CB8AC3E}">
        <p14:creationId xmlns:p14="http://schemas.microsoft.com/office/powerpoint/2010/main" val="20446945"/>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dirty="0"/>
              <a:t>Le tavolette di </a:t>
            </a:r>
            <a:r>
              <a:rPr lang="it-IT" dirty="0" err="1"/>
              <a:t>Vindolanda</a:t>
            </a:r>
            <a:r>
              <a:rPr lang="it-IT" dirty="0"/>
              <a:t> (I-II d.C.)</a:t>
            </a:r>
          </a:p>
        </p:txBody>
      </p:sp>
      <p:pic>
        <p:nvPicPr>
          <p:cNvPr id="7" name="Immagine 6">
            <a:extLst>
              <a:ext uri="{FF2B5EF4-FFF2-40B4-BE49-F238E27FC236}">
                <a16:creationId xmlns:a16="http://schemas.microsoft.com/office/drawing/2014/main" id="{E8DC976C-0D9E-4A3B-9A38-9D82A54AF16C}"/>
              </a:ext>
            </a:extLst>
          </p:cNvPr>
          <p:cNvPicPr>
            <a:picLocks noChangeAspect="1"/>
          </p:cNvPicPr>
          <p:nvPr/>
        </p:nvPicPr>
        <p:blipFill>
          <a:blip r:embed="rId2"/>
          <a:stretch>
            <a:fillRect/>
          </a:stretch>
        </p:blipFill>
        <p:spPr>
          <a:xfrm>
            <a:off x="4952999" y="2149695"/>
            <a:ext cx="7109989" cy="4630177"/>
          </a:xfrm>
          <a:prstGeom prst="rect">
            <a:avLst/>
          </a:prstGeom>
        </p:spPr>
      </p:pic>
      <p:sp>
        <p:nvSpPr>
          <p:cNvPr id="8" name="Rettangolo 7">
            <a:extLst>
              <a:ext uri="{FF2B5EF4-FFF2-40B4-BE49-F238E27FC236}">
                <a16:creationId xmlns:a16="http://schemas.microsoft.com/office/drawing/2014/main" id="{36B64A62-0384-4B80-91FB-4E38BF948A7C}"/>
              </a:ext>
            </a:extLst>
          </p:cNvPr>
          <p:cNvSpPr/>
          <p:nvPr/>
        </p:nvSpPr>
        <p:spPr>
          <a:xfrm>
            <a:off x="211666" y="2149695"/>
            <a:ext cx="4351867" cy="4524315"/>
          </a:xfrm>
          <a:prstGeom prst="rect">
            <a:avLst/>
          </a:prstGeom>
        </p:spPr>
        <p:txBody>
          <a:bodyPr wrap="square">
            <a:spAutoFit/>
          </a:bodyPr>
          <a:lstStyle/>
          <a:p>
            <a:r>
              <a:rPr lang="it-IT" dirty="0"/>
              <a:t>Forte militare di </a:t>
            </a:r>
            <a:r>
              <a:rPr lang="it-IT" dirty="0" err="1"/>
              <a:t>Vindolanda</a:t>
            </a:r>
            <a:r>
              <a:rPr lang="it-IT" dirty="0"/>
              <a:t> (oggi </a:t>
            </a:r>
            <a:r>
              <a:rPr lang="it-IT" dirty="0" err="1"/>
              <a:t>Chesterholm</a:t>
            </a:r>
            <a:r>
              <a:rPr lang="it-IT" dirty="0"/>
              <a:t>), insieme ad altri avamposti in una specie di primitiva frontiera (</a:t>
            </a:r>
            <a:r>
              <a:rPr lang="it-IT" i="1" dirty="0" err="1"/>
              <a:t>Stanegate</a:t>
            </a:r>
            <a:r>
              <a:rPr lang="it-IT" dirty="0"/>
              <a:t>) negli anni immediatamente precedenti la costruzione del Vallo di Adriano.</a:t>
            </a:r>
          </a:p>
          <a:p>
            <a:r>
              <a:rPr lang="it-IT" dirty="0"/>
              <a:t>La prima fase della storia di </a:t>
            </a:r>
            <a:r>
              <a:rPr lang="it-IT" dirty="0" err="1"/>
              <a:t>Vindolanda</a:t>
            </a:r>
            <a:r>
              <a:rPr lang="it-IT" dirty="0"/>
              <a:t> si può collocare tra il rientro dalle campagne di Scozia (79-85) e la costruzione del Vallo di Adriano (122).</a:t>
            </a:r>
          </a:p>
          <a:p>
            <a:r>
              <a:rPr lang="it-IT" dirty="0"/>
              <a:t> A </a:t>
            </a:r>
            <a:r>
              <a:rPr lang="it-IT" dirty="0" err="1"/>
              <a:t>Vindolanda</a:t>
            </a:r>
            <a:r>
              <a:rPr lang="it-IT" dirty="0"/>
              <a:t> erano stanziate le guarnigioni ausiliarie che componevano una parte dell’esercito presente sul suolo britannico, la cui maggior parte era collocata nelle zone più importanti come </a:t>
            </a:r>
            <a:r>
              <a:rPr lang="it-IT" dirty="0" err="1"/>
              <a:t>Eburacum</a:t>
            </a:r>
            <a:r>
              <a:rPr lang="it-IT" dirty="0"/>
              <a:t> (York) e Chester. </a:t>
            </a:r>
          </a:p>
        </p:txBody>
      </p:sp>
    </p:spTree>
    <p:extLst>
      <p:ext uri="{BB962C8B-B14F-4D97-AF65-F5344CB8AC3E}">
        <p14:creationId xmlns:p14="http://schemas.microsoft.com/office/powerpoint/2010/main" val="4093180351"/>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CED536-1D6D-498B-844F-43AEF3CC071C}"/>
              </a:ext>
            </a:extLst>
          </p:cNvPr>
          <p:cNvSpPr>
            <a:spLocks noGrp="1"/>
          </p:cNvSpPr>
          <p:nvPr>
            <p:ph type="title"/>
          </p:nvPr>
        </p:nvSpPr>
        <p:spPr/>
        <p:txBody>
          <a:bodyPr/>
          <a:lstStyle/>
          <a:p>
            <a:r>
              <a:rPr lang="it-IT" dirty="0"/>
              <a:t>…alla scrittura</a:t>
            </a:r>
          </a:p>
        </p:txBody>
      </p:sp>
      <p:pic>
        <p:nvPicPr>
          <p:cNvPr id="4" name="Immagine 3">
            <a:extLst>
              <a:ext uri="{FF2B5EF4-FFF2-40B4-BE49-F238E27FC236}">
                <a16:creationId xmlns:a16="http://schemas.microsoft.com/office/drawing/2014/main" id="{8353736B-CA65-4B02-ABC5-CC31A08D0B50}"/>
              </a:ext>
            </a:extLst>
          </p:cNvPr>
          <p:cNvPicPr>
            <a:picLocks noChangeAspect="1"/>
          </p:cNvPicPr>
          <p:nvPr/>
        </p:nvPicPr>
        <p:blipFill rotWithShape="1">
          <a:blip r:embed="rId2"/>
          <a:srcRect l="41812" r="30551" b="13285"/>
          <a:stretch/>
        </p:blipFill>
        <p:spPr>
          <a:xfrm>
            <a:off x="365759" y="2094909"/>
            <a:ext cx="3118586" cy="4664122"/>
          </a:xfrm>
          <a:prstGeom prst="rect">
            <a:avLst/>
          </a:prstGeom>
        </p:spPr>
      </p:pic>
      <p:pic>
        <p:nvPicPr>
          <p:cNvPr id="5" name="Immagine 4">
            <a:extLst>
              <a:ext uri="{FF2B5EF4-FFF2-40B4-BE49-F238E27FC236}">
                <a16:creationId xmlns:a16="http://schemas.microsoft.com/office/drawing/2014/main" id="{354E4B46-B070-4BF3-BCC4-EB032CDEF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0325" y="2094909"/>
            <a:ext cx="3949106" cy="4651794"/>
          </a:xfrm>
          <a:prstGeom prst="rect">
            <a:avLst/>
          </a:prstGeom>
        </p:spPr>
      </p:pic>
      <p:pic>
        <p:nvPicPr>
          <p:cNvPr id="7" name="Immagine 6">
            <a:extLst>
              <a:ext uri="{FF2B5EF4-FFF2-40B4-BE49-F238E27FC236}">
                <a16:creationId xmlns:a16="http://schemas.microsoft.com/office/drawing/2014/main" id="{A2084536-F129-48A8-91C5-0F023400C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676" y="2055721"/>
            <a:ext cx="3118586" cy="4690982"/>
          </a:xfrm>
          <a:prstGeom prst="rect">
            <a:avLst/>
          </a:prstGeom>
        </p:spPr>
      </p:pic>
    </p:spTree>
    <p:extLst>
      <p:ext uri="{BB962C8B-B14F-4D97-AF65-F5344CB8AC3E}">
        <p14:creationId xmlns:p14="http://schemas.microsoft.com/office/powerpoint/2010/main" val="57672023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dirty="0"/>
              <a:t>Le tavolette di </a:t>
            </a:r>
            <a:r>
              <a:rPr lang="it-IT" dirty="0" err="1"/>
              <a:t>Vindolanda</a:t>
            </a:r>
            <a:r>
              <a:rPr lang="it-IT" dirty="0"/>
              <a:t> (I-II d.C.)</a:t>
            </a:r>
          </a:p>
        </p:txBody>
      </p:sp>
      <p:sp>
        <p:nvSpPr>
          <p:cNvPr id="5" name="Rettangolo 4">
            <a:extLst>
              <a:ext uri="{FF2B5EF4-FFF2-40B4-BE49-F238E27FC236}">
                <a16:creationId xmlns:a16="http://schemas.microsoft.com/office/drawing/2014/main" id="{2243D581-1DBC-4E34-9E8F-04AD178C42B2}"/>
              </a:ext>
            </a:extLst>
          </p:cNvPr>
          <p:cNvSpPr/>
          <p:nvPr/>
        </p:nvSpPr>
        <p:spPr>
          <a:xfrm>
            <a:off x="570756" y="2320167"/>
            <a:ext cx="6048672" cy="3693319"/>
          </a:xfrm>
          <a:prstGeom prst="rect">
            <a:avLst/>
          </a:prstGeom>
        </p:spPr>
        <p:txBody>
          <a:bodyPr wrap="square">
            <a:spAutoFit/>
          </a:bodyPr>
          <a:lstStyle/>
          <a:p>
            <a:r>
              <a:rPr lang="it-IT" dirty="0"/>
              <a:t>Nel 1972 scavi inglesi individuano le tavolette: sottili fogli di legno (di provenienza locale: quercia, ontano, betulla) usati come supporti scrittori, con inchiostro di carbone, gomma arabica e acqua apposto sulla superficie col calamo appuntito. </a:t>
            </a:r>
          </a:p>
          <a:p>
            <a:endParaRPr lang="it-IT" dirty="0"/>
          </a:p>
          <a:p>
            <a:r>
              <a:rPr lang="it-IT" dirty="0"/>
              <a:t>La scrittura è la corsiva latina; i documenti sono datati fra la fine del I e i primi decenni del II sec. d.C., e ci testimoniano </a:t>
            </a:r>
            <a:r>
              <a:rPr lang="it-IT" i="1" dirty="0"/>
              <a:t>flash</a:t>
            </a:r>
            <a:r>
              <a:rPr lang="it-IT" dirty="0"/>
              <a:t> di vita quotidiana militare e privata all’interno della comunità stanziata a </a:t>
            </a:r>
            <a:r>
              <a:rPr lang="it-IT" dirty="0" err="1"/>
              <a:t>Vindolanda</a:t>
            </a:r>
            <a:r>
              <a:rPr lang="it-IT" dirty="0"/>
              <a:t>: appunti di scuola, corrispondenza privata e d’affari, rendiconti militari.</a:t>
            </a:r>
          </a:p>
          <a:p>
            <a:endParaRPr lang="it-IT" dirty="0"/>
          </a:p>
          <a:p>
            <a:r>
              <a:rPr lang="it-IT" dirty="0"/>
              <a:t>Le tavolette possono essere anche ripiegate, e perfino rilegate insieme in taccuini.</a:t>
            </a:r>
          </a:p>
        </p:txBody>
      </p:sp>
      <p:pic>
        <p:nvPicPr>
          <p:cNvPr id="6" name="Immagine 5">
            <a:extLst>
              <a:ext uri="{FF2B5EF4-FFF2-40B4-BE49-F238E27FC236}">
                <a16:creationId xmlns:a16="http://schemas.microsoft.com/office/drawing/2014/main" id="{B3F2899A-02D5-4EB3-A6A7-4D246D1805E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backgroundMark x1="33167" y1="27687" x2="33167" y2="27687"/>
                        <a14:backgroundMark x1="35000" y1="28780" x2="35000" y2="28780"/>
                        <a14:backgroundMark x1="55833" y1="29144" x2="55833" y2="29144"/>
                        <a14:backgroundMark x1="47833" y1="29872" x2="47833" y2="29872"/>
                        <a14:backgroundMark x1="23167" y1="29690" x2="23167" y2="29690"/>
                        <a14:backgroundMark x1="27000" y1="29690" x2="27000" y2="29690"/>
                        <a14:backgroundMark x1="30500" y1="30419" x2="30500" y2="30419"/>
                        <a14:backgroundMark x1="53000" y1="28780" x2="53000" y2="28780"/>
                        <a14:backgroundMark x1="18667" y1="27869" x2="18667" y2="27869"/>
                        <a14:backgroundMark x1="32167" y1="27687" x2="32167" y2="27687"/>
                        <a14:backgroundMark x1="52167" y1="60109" x2="52167" y2="60109"/>
                        <a14:backgroundMark x1="49500" y1="63206" x2="49500" y2="63206"/>
                        <a14:backgroundMark x1="50667" y1="62113" x2="50667" y2="62113"/>
                        <a14:backgroundMark x1="48167" y1="69035" x2="48167" y2="69035"/>
                        <a14:backgroundMark x1="46000" y1="75956" x2="46000" y2="75956"/>
                        <a14:backgroundMark x1="46333" y1="73224" x2="46333" y2="73224"/>
                        <a14:backgroundMark x1="46667" y1="71585" x2="46667" y2="71585"/>
                        <a14:backgroundMark x1="43167" y1="82332" x2="43167" y2="82332"/>
                        <a14:backgroundMark x1="40667" y1="89982" x2="40667" y2="89982"/>
                        <a14:backgroundMark x1="39167" y1="93807" x2="39167" y2="93807"/>
                        <a14:backgroundMark x1="95500" y1="37887" x2="95500" y2="37887"/>
                      </a14:backgroundRemoval>
                    </a14:imgEffect>
                  </a14:imgLayer>
                </a14:imgProps>
              </a:ext>
              <a:ext uri="{28A0092B-C50C-407E-A947-70E740481C1C}">
                <a14:useLocalDpi xmlns:a14="http://schemas.microsoft.com/office/drawing/2010/main" val="0"/>
              </a:ext>
            </a:extLst>
          </a:blip>
          <a:stretch>
            <a:fillRect/>
          </a:stretch>
        </p:blipFill>
        <p:spPr>
          <a:xfrm>
            <a:off x="7459132" y="1824324"/>
            <a:ext cx="3496733" cy="3199511"/>
          </a:xfrm>
          <a:prstGeom prst="rect">
            <a:avLst/>
          </a:prstGeom>
        </p:spPr>
      </p:pic>
      <p:pic>
        <p:nvPicPr>
          <p:cNvPr id="10" name="Immagine 9">
            <a:extLst>
              <a:ext uri="{FF2B5EF4-FFF2-40B4-BE49-F238E27FC236}">
                <a16:creationId xmlns:a16="http://schemas.microsoft.com/office/drawing/2014/main" id="{71F12A43-ACE2-4AE0-B013-8EA966AB9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5063540"/>
            <a:ext cx="3710981" cy="1675927"/>
          </a:xfrm>
          <a:prstGeom prst="rect">
            <a:avLst/>
          </a:prstGeom>
        </p:spPr>
      </p:pic>
    </p:spTree>
    <p:extLst>
      <p:ext uri="{BB962C8B-B14F-4D97-AF65-F5344CB8AC3E}">
        <p14:creationId xmlns:p14="http://schemas.microsoft.com/office/powerpoint/2010/main" val="1102527761"/>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dirty="0"/>
              <a:t>Le tavolette di </a:t>
            </a:r>
            <a:r>
              <a:rPr lang="it-IT" dirty="0" err="1"/>
              <a:t>Vindolanda</a:t>
            </a:r>
            <a:r>
              <a:rPr lang="it-IT" dirty="0"/>
              <a:t> (I-II d.C.)</a:t>
            </a:r>
          </a:p>
        </p:txBody>
      </p:sp>
      <p:pic>
        <p:nvPicPr>
          <p:cNvPr id="5" name="Immagine 4">
            <a:extLst>
              <a:ext uri="{FF2B5EF4-FFF2-40B4-BE49-F238E27FC236}">
                <a16:creationId xmlns:a16="http://schemas.microsoft.com/office/drawing/2014/main" id="{32E02497-083E-43F3-B66E-D3B9B23523A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416781" y="2107529"/>
            <a:ext cx="8429952" cy="4608373"/>
          </a:xfrm>
          <a:prstGeom prst="rect">
            <a:avLst/>
          </a:prstGeom>
        </p:spPr>
      </p:pic>
    </p:spTree>
    <p:extLst>
      <p:ext uri="{BB962C8B-B14F-4D97-AF65-F5344CB8AC3E}">
        <p14:creationId xmlns:p14="http://schemas.microsoft.com/office/powerpoint/2010/main" val="3162933914"/>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dirty="0"/>
              <a:t>Le tavolette di </a:t>
            </a:r>
            <a:r>
              <a:rPr lang="it-IT" dirty="0" err="1"/>
              <a:t>Vindolanda</a:t>
            </a:r>
            <a:r>
              <a:rPr lang="it-IT" dirty="0"/>
              <a:t> (I-II d.C.)</a:t>
            </a:r>
          </a:p>
        </p:txBody>
      </p:sp>
      <p:pic>
        <p:nvPicPr>
          <p:cNvPr id="6" name="Immagine 5">
            <a:extLst>
              <a:ext uri="{FF2B5EF4-FFF2-40B4-BE49-F238E27FC236}">
                <a16:creationId xmlns:a16="http://schemas.microsoft.com/office/drawing/2014/main" id="{7293589D-ACDF-4FE0-9CF8-AB4F7F93B2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95" y="2416407"/>
            <a:ext cx="11365210" cy="3966914"/>
          </a:xfrm>
          <a:prstGeom prst="rect">
            <a:avLst/>
          </a:prstGeom>
        </p:spPr>
      </p:pic>
    </p:spTree>
    <p:extLst>
      <p:ext uri="{BB962C8B-B14F-4D97-AF65-F5344CB8AC3E}">
        <p14:creationId xmlns:p14="http://schemas.microsoft.com/office/powerpoint/2010/main" val="1508824657"/>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a:spLocks noGrp="1"/>
          </p:cNvSpPr>
          <p:nvPr>
            <p:ph type="title"/>
          </p:nvPr>
        </p:nvSpPr>
        <p:spPr/>
        <p:txBody>
          <a:bodyPr/>
          <a:lstStyle/>
          <a:p>
            <a:r>
              <a:rPr lang="it-IT" dirty="0"/>
              <a:t>Le tavolette di </a:t>
            </a:r>
            <a:r>
              <a:rPr lang="it-IT" dirty="0" err="1"/>
              <a:t>Vindolanda</a:t>
            </a:r>
            <a:r>
              <a:rPr lang="it-IT" dirty="0"/>
              <a:t> (I-II d.C.)</a:t>
            </a:r>
          </a:p>
        </p:txBody>
      </p:sp>
      <p:pic>
        <p:nvPicPr>
          <p:cNvPr id="4" name="Immagine 3">
            <a:extLst>
              <a:ext uri="{FF2B5EF4-FFF2-40B4-BE49-F238E27FC236}">
                <a16:creationId xmlns:a16="http://schemas.microsoft.com/office/drawing/2014/main" id="{FCA1816A-72DA-49D7-AF54-B31B903ED2F5}"/>
              </a:ext>
            </a:extLst>
          </p:cNvPr>
          <p:cNvPicPr>
            <a:picLocks noChangeAspect="1"/>
          </p:cNvPicPr>
          <p:nvPr/>
        </p:nvPicPr>
        <p:blipFill>
          <a:blip r:embed="rId2"/>
          <a:stretch>
            <a:fillRect/>
          </a:stretch>
        </p:blipFill>
        <p:spPr>
          <a:xfrm>
            <a:off x="430543" y="2150533"/>
            <a:ext cx="3754345" cy="4505214"/>
          </a:xfrm>
          <a:prstGeom prst="rect">
            <a:avLst/>
          </a:prstGeom>
        </p:spPr>
      </p:pic>
      <p:pic>
        <p:nvPicPr>
          <p:cNvPr id="3" name="Immagine 2">
            <a:extLst>
              <a:ext uri="{FF2B5EF4-FFF2-40B4-BE49-F238E27FC236}">
                <a16:creationId xmlns:a16="http://schemas.microsoft.com/office/drawing/2014/main" id="{9BD6CB07-E49B-42B1-83A6-4C46984C5AA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57799" y="2317636"/>
            <a:ext cx="6187117" cy="4171008"/>
          </a:xfrm>
          <a:prstGeom prst="rect">
            <a:avLst/>
          </a:prstGeom>
        </p:spPr>
      </p:pic>
    </p:spTree>
    <p:extLst>
      <p:ext uri="{BB962C8B-B14F-4D97-AF65-F5344CB8AC3E}">
        <p14:creationId xmlns:p14="http://schemas.microsoft.com/office/powerpoint/2010/main" val="1563229378"/>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1CA494-182C-409F-A402-B136087DDBEE}"/>
              </a:ext>
            </a:extLst>
          </p:cNvPr>
          <p:cNvSpPr>
            <a:spLocks noGrp="1"/>
          </p:cNvSpPr>
          <p:nvPr>
            <p:ph type="title"/>
          </p:nvPr>
        </p:nvSpPr>
        <p:spPr/>
        <p:txBody>
          <a:bodyPr/>
          <a:lstStyle/>
          <a:p>
            <a:r>
              <a:rPr lang="it-IT" dirty="0"/>
              <a:t>I codici di </a:t>
            </a:r>
            <a:r>
              <a:rPr lang="it-IT" dirty="0" err="1"/>
              <a:t>Kellis</a:t>
            </a:r>
            <a:r>
              <a:rPr lang="it-IT" dirty="0"/>
              <a:t> (IV sec. d.C.)</a:t>
            </a:r>
          </a:p>
        </p:txBody>
      </p:sp>
      <p:pic>
        <p:nvPicPr>
          <p:cNvPr id="5" name="Immagine 4">
            <a:extLst>
              <a:ext uri="{FF2B5EF4-FFF2-40B4-BE49-F238E27FC236}">
                <a16:creationId xmlns:a16="http://schemas.microsoft.com/office/drawing/2014/main" id="{A49DD0EC-CBE5-4F22-898D-9EE7D53A7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32" y="2270321"/>
            <a:ext cx="4572723" cy="4411428"/>
          </a:xfrm>
          <a:prstGeom prst="rect">
            <a:avLst/>
          </a:prstGeom>
        </p:spPr>
      </p:pic>
      <p:pic>
        <p:nvPicPr>
          <p:cNvPr id="7" name="Immagine 6">
            <a:extLst>
              <a:ext uri="{FF2B5EF4-FFF2-40B4-BE49-F238E27FC236}">
                <a16:creationId xmlns:a16="http://schemas.microsoft.com/office/drawing/2014/main" id="{E1FE42C2-0D7C-47AD-A852-8846D497A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1503" y="2270321"/>
            <a:ext cx="6514243" cy="4344949"/>
          </a:xfrm>
          <a:prstGeom prst="rect">
            <a:avLst/>
          </a:prstGeom>
        </p:spPr>
      </p:pic>
    </p:spTree>
    <p:extLst>
      <p:ext uri="{BB962C8B-B14F-4D97-AF65-F5344CB8AC3E}">
        <p14:creationId xmlns:p14="http://schemas.microsoft.com/office/powerpoint/2010/main" val="370254481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1CA494-182C-409F-A402-B136087DDBEE}"/>
              </a:ext>
            </a:extLst>
          </p:cNvPr>
          <p:cNvSpPr>
            <a:spLocks noGrp="1"/>
          </p:cNvSpPr>
          <p:nvPr>
            <p:ph type="title"/>
          </p:nvPr>
        </p:nvSpPr>
        <p:spPr/>
        <p:txBody>
          <a:bodyPr/>
          <a:lstStyle/>
          <a:p>
            <a:r>
              <a:rPr lang="it-IT" dirty="0" err="1"/>
              <a:t>P.Kellis</a:t>
            </a:r>
            <a:r>
              <a:rPr lang="it-IT" dirty="0"/>
              <a:t> III 95: un libro scolastico </a:t>
            </a:r>
          </a:p>
        </p:txBody>
      </p:sp>
      <p:sp>
        <p:nvSpPr>
          <p:cNvPr id="6" name="CasellaDiTesto 5">
            <a:extLst>
              <a:ext uri="{FF2B5EF4-FFF2-40B4-BE49-F238E27FC236}">
                <a16:creationId xmlns:a16="http://schemas.microsoft.com/office/drawing/2014/main" id="{BEB59E78-8202-43D2-A787-1A1F6010A6B4}"/>
              </a:ext>
            </a:extLst>
          </p:cNvPr>
          <p:cNvSpPr txBox="1"/>
          <p:nvPr/>
        </p:nvSpPr>
        <p:spPr>
          <a:xfrm>
            <a:off x="6527800" y="2432051"/>
            <a:ext cx="5165518" cy="3970318"/>
          </a:xfrm>
          <a:prstGeom prst="rect">
            <a:avLst/>
          </a:prstGeom>
          <a:noFill/>
        </p:spPr>
        <p:txBody>
          <a:bodyPr wrap="square">
            <a:spAutoFit/>
          </a:bodyPr>
          <a:lstStyle/>
          <a:p>
            <a:pPr marL="285750" indent="-285750" algn="l">
              <a:buFont typeface="Arial" panose="020B0604020202020204" pitchFamily="34" charset="0"/>
              <a:buChar char="•"/>
            </a:pPr>
            <a:r>
              <a:rPr lang="it-IT" sz="1800" b="0" i="0" u="none" strike="noStrike" baseline="0" dirty="0">
                <a:latin typeface="Baskerville-Normal" panose="02000503000000000000" pitchFamily="2" charset="0"/>
              </a:rPr>
              <a:t>Contiene il testo delle tre orazioni parenetiche di Isocrate (</a:t>
            </a:r>
            <a:r>
              <a:rPr lang="it-IT" sz="1800" b="0" i="1" u="none" strike="noStrike" baseline="0" dirty="0">
                <a:latin typeface="Baskerville-Normal" panose="02000503000000000000" pitchFamily="2" charset="0"/>
              </a:rPr>
              <a:t>A </a:t>
            </a:r>
            <a:r>
              <a:rPr lang="it-IT" sz="1800" b="0" i="1" u="none" strike="noStrike" baseline="0" dirty="0" err="1">
                <a:latin typeface="Baskerville-Normal" panose="02000503000000000000" pitchFamily="2" charset="0"/>
              </a:rPr>
              <a:t>Demonìco</a:t>
            </a:r>
            <a:r>
              <a:rPr lang="it-IT" sz="1800" b="0" i="0" u="none" strike="noStrike" baseline="0" dirty="0">
                <a:latin typeface="Baskerville-Normal" panose="02000503000000000000" pitchFamily="2" charset="0"/>
              </a:rPr>
              <a:t>, </a:t>
            </a:r>
            <a:r>
              <a:rPr lang="it-IT" sz="1800" b="0" i="1" u="none" strike="noStrike" baseline="0" dirty="0">
                <a:latin typeface="Baskerville-Normal" panose="02000503000000000000" pitchFamily="2" charset="0"/>
              </a:rPr>
              <a:t>A </a:t>
            </a:r>
            <a:r>
              <a:rPr lang="it-IT" sz="1800" b="0" i="1" u="none" strike="noStrike" baseline="0" dirty="0" err="1">
                <a:latin typeface="Baskerville-Normal" panose="02000503000000000000" pitchFamily="2" charset="0"/>
              </a:rPr>
              <a:t>Nìcocle</a:t>
            </a:r>
            <a:r>
              <a:rPr lang="it-IT" sz="1800" b="0" i="1" u="none" strike="noStrike" baseline="0" dirty="0">
                <a:latin typeface="Baskerville-Normal" panose="02000503000000000000" pitchFamily="2" charset="0"/>
              </a:rPr>
              <a:t> </a:t>
            </a:r>
            <a:r>
              <a:rPr lang="it-IT" sz="1800" b="0" i="0" u="none" strike="noStrike" baseline="0" dirty="0">
                <a:latin typeface="Baskerville-Normal" panose="02000503000000000000" pitchFamily="2" charset="0"/>
              </a:rPr>
              <a:t>e </a:t>
            </a:r>
            <a:r>
              <a:rPr lang="it-IT" sz="1800" b="0" i="1" u="none" strike="noStrike" baseline="0" dirty="0" err="1">
                <a:latin typeface="Baskerville-Normal" panose="02000503000000000000" pitchFamily="2" charset="0"/>
              </a:rPr>
              <a:t>Nìcocle</a:t>
            </a:r>
            <a:r>
              <a:rPr lang="it-IT" sz="1800" b="0" i="0" u="none" strike="noStrike" baseline="0" dirty="0">
                <a:latin typeface="Baskerville-Normal" panose="02000503000000000000" pitchFamily="2" charset="0"/>
              </a:rPr>
              <a:t>) ricopiato in </a:t>
            </a:r>
            <a:r>
              <a:rPr lang="it-IT" sz="1800" b="0" i="1" u="none" strike="noStrike" baseline="0" dirty="0">
                <a:latin typeface="Baskerville-Normal" panose="02000503000000000000" pitchFamily="2" charset="0"/>
              </a:rPr>
              <a:t>scriptio continua</a:t>
            </a:r>
            <a:r>
              <a:rPr lang="it-IT" sz="1800" b="0" i="0" u="none" strike="noStrike" baseline="0" dirty="0">
                <a:latin typeface="Baskerville-Normal" panose="02000503000000000000" pitchFamily="2" charset="0"/>
              </a:rPr>
              <a:t> e completato da un apparato critico di commento (</a:t>
            </a:r>
            <a:r>
              <a:rPr lang="it-IT" sz="1800" b="0" i="1" u="none" strike="noStrike" baseline="0" dirty="0" err="1">
                <a:latin typeface="Baskerville-Normal" panose="02000503000000000000" pitchFamily="2" charset="0"/>
              </a:rPr>
              <a:t>hypotheseis</a:t>
            </a:r>
            <a:r>
              <a:rPr lang="it-IT" sz="1800" b="0" i="0" u="none" strike="noStrike" baseline="0" dirty="0">
                <a:latin typeface="Baskerville-Normal" panose="02000503000000000000" pitchFamily="2" charset="0"/>
              </a:rPr>
              <a:t> e </a:t>
            </a:r>
            <a:r>
              <a:rPr lang="it-IT" sz="1800" b="0" i="1" u="none" strike="noStrike" baseline="0" dirty="0" err="1">
                <a:latin typeface="Baskerville-Normal" panose="02000503000000000000" pitchFamily="2" charset="0"/>
              </a:rPr>
              <a:t>scholia</a:t>
            </a:r>
            <a:r>
              <a:rPr lang="it-IT" sz="1800" b="0" i="0" u="none" strike="noStrike" baseline="0" dirty="0">
                <a:latin typeface="Baskerville-Normal" panose="02000503000000000000" pitchFamily="2" charset="0"/>
              </a:rPr>
              <a:t>)</a:t>
            </a:r>
          </a:p>
          <a:p>
            <a:pPr marL="285750" indent="-285750" algn="l">
              <a:buFont typeface="Arial" panose="020B0604020202020204" pitchFamily="34" charset="0"/>
              <a:buChar char="•"/>
            </a:pPr>
            <a:r>
              <a:rPr lang="it-IT" sz="1800" b="0" i="0" u="none" strike="noStrike" baseline="0" dirty="0">
                <a:latin typeface="Baskerville-Normal" panose="02000503000000000000" pitchFamily="2" charset="0"/>
              </a:rPr>
              <a:t>Attualmente è costituito da una 9 tavole di 16x32,2 cm, 8 delle quali ricavate da un unico tronco di acacia</a:t>
            </a:r>
          </a:p>
          <a:p>
            <a:pPr marL="285750" indent="-285750" algn="l">
              <a:buFont typeface="Arial" panose="020B0604020202020204" pitchFamily="34" charset="0"/>
              <a:buChar char="•"/>
            </a:pPr>
            <a:r>
              <a:rPr lang="it-IT" sz="1800" b="0" i="0" u="none" strike="noStrike" baseline="0" dirty="0">
                <a:latin typeface="Baskerville-Normal" panose="02000503000000000000" pitchFamily="2" charset="0"/>
              </a:rPr>
              <a:t>Una sola (l’ottava dell’attuale sequenza) è ricavata dall’adattamento di un altro manufatto ligneo, ed è stata ricoperta di uno strato di gesso </a:t>
            </a:r>
          </a:p>
          <a:p>
            <a:pPr marL="285750" indent="-285750" algn="l">
              <a:buFont typeface="Arial" panose="020B0604020202020204" pitchFamily="34" charset="0"/>
              <a:buChar char="•"/>
            </a:pPr>
            <a:r>
              <a:rPr lang="it-IT" sz="1800" b="0" i="0" u="none" strike="noStrike" baseline="0" dirty="0">
                <a:latin typeface="Baskerville-Normal" panose="02000503000000000000" pitchFamily="2" charset="0"/>
              </a:rPr>
              <a:t>Alcuni cuscinetti di pelle sono stati aggiunti lungo i margini per evitare l’abrasione della scrittura una volta richiuso. </a:t>
            </a:r>
            <a:endParaRPr lang="it-IT" dirty="0"/>
          </a:p>
        </p:txBody>
      </p:sp>
      <p:pic>
        <p:nvPicPr>
          <p:cNvPr id="8" name="Immagine 7">
            <a:extLst>
              <a:ext uri="{FF2B5EF4-FFF2-40B4-BE49-F238E27FC236}">
                <a16:creationId xmlns:a16="http://schemas.microsoft.com/office/drawing/2014/main" id="{43307567-CBFD-40A2-A3B1-9AB1B2522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1734" y="247651"/>
            <a:ext cx="2184400" cy="2184400"/>
          </a:xfrm>
          <a:prstGeom prst="rect">
            <a:avLst/>
          </a:prstGeom>
        </p:spPr>
      </p:pic>
      <p:pic>
        <p:nvPicPr>
          <p:cNvPr id="10" name="Immagine 9">
            <a:extLst>
              <a:ext uri="{FF2B5EF4-FFF2-40B4-BE49-F238E27FC236}">
                <a16:creationId xmlns:a16="http://schemas.microsoft.com/office/drawing/2014/main" id="{A2E0044F-0805-4695-A198-4A2C96FAC4E4}"/>
              </a:ext>
            </a:extLst>
          </p:cNvPr>
          <p:cNvPicPr>
            <a:picLocks noChangeAspect="1"/>
          </p:cNvPicPr>
          <p:nvPr/>
        </p:nvPicPr>
        <p:blipFill>
          <a:blip r:embed="rId3"/>
          <a:stretch>
            <a:fillRect/>
          </a:stretch>
        </p:blipFill>
        <p:spPr>
          <a:xfrm>
            <a:off x="758141" y="2059443"/>
            <a:ext cx="4906060" cy="4715533"/>
          </a:xfrm>
          <a:prstGeom prst="rect">
            <a:avLst/>
          </a:prstGeom>
        </p:spPr>
      </p:pic>
    </p:spTree>
    <p:extLst>
      <p:ext uri="{BB962C8B-B14F-4D97-AF65-F5344CB8AC3E}">
        <p14:creationId xmlns:p14="http://schemas.microsoft.com/office/powerpoint/2010/main" val="1323555001"/>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94A05A3-9970-4D51-911A-9DB8242AF379}"/>
              </a:ext>
            </a:extLst>
          </p:cNvPr>
          <p:cNvPicPr>
            <a:picLocks noChangeAspect="1"/>
          </p:cNvPicPr>
          <p:nvPr/>
        </p:nvPicPr>
        <p:blipFill>
          <a:blip r:embed="rId2"/>
          <a:stretch>
            <a:fillRect/>
          </a:stretch>
        </p:blipFill>
        <p:spPr>
          <a:xfrm>
            <a:off x="7964213" y="304364"/>
            <a:ext cx="3934374" cy="6249272"/>
          </a:xfrm>
          <a:prstGeom prst="rect">
            <a:avLst/>
          </a:prstGeom>
        </p:spPr>
      </p:pic>
      <p:pic>
        <p:nvPicPr>
          <p:cNvPr id="7" name="Immagine 6">
            <a:extLst>
              <a:ext uri="{FF2B5EF4-FFF2-40B4-BE49-F238E27FC236}">
                <a16:creationId xmlns:a16="http://schemas.microsoft.com/office/drawing/2014/main" id="{76FF591C-8896-4B7B-9C61-6ACAE025FCC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21823" y="0"/>
            <a:ext cx="3000938" cy="6858000"/>
          </a:xfrm>
          <a:prstGeom prst="rect">
            <a:avLst/>
          </a:prstGeom>
        </p:spPr>
      </p:pic>
      <p:pic>
        <p:nvPicPr>
          <p:cNvPr id="13" name="Immagine 12">
            <a:extLst>
              <a:ext uri="{FF2B5EF4-FFF2-40B4-BE49-F238E27FC236}">
                <a16:creationId xmlns:a16="http://schemas.microsoft.com/office/drawing/2014/main" id="{3AF44538-2E38-471D-A52F-A500CB09893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3718401" y="0"/>
            <a:ext cx="3654532" cy="6858000"/>
          </a:xfrm>
          <a:prstGeom prst="rect">
            <a:avLst/>
          </a:prstGeom>
        </p:spPr>
      </p:pic>
    </p:spTree>
    <p:extLst>
      <p:ext uri="{BB962C8B-B14F-4D97-AF65-F5344CB8AC3E}">
        <p14:creationId xmlns:p14="http://schemas.microsoft.com/office/powerpoint/2010/main" val="2518531211"/>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1CA494-182C-409F-A402-B136087DDBEE}"/>
              </a:ext>
            </a:extLst>
          </p:cNvPr>
          <p:cNvSpPr>
            <a:spLocks noGrp="1"/>
          </p:cNvSpPr>
          <p:nvPr>
            <p:ph type="title"/>
          </p:nvPr>
        </p:nvSpPr>
        <p:spPr>
          <a:xfrm>
            <a:off x="4422587" y="753228"/>
            <a:ext cx="6791753" cy="1080938"/>
          </a:xfrm>
        </p:spPr>
        <p:txBody>
          <a:bodyPr/>
          <a:lstStyle/>
          <a:p>
            <a:r>
              <a:rPr lang="it-IT" dirty="0" err="1"/>
              <a:t>P.Kellis</a:t>
            </a:r>
            <a:r>
              <a:rPr lang="it-IT" dirty="0"/>
              <a:t> IV 96: un registro contabile</a:t>
            </a:r>
          </a:p>
        </p:txBody>
      </p:sp>
      <p:sp>
        <p:nvSpPr>
          <p:cNvPr id="6" name="CasellaDiTesto 5">
            <a:extLst>
              <a:ext uri="{FF2B5EF4-FFF2-40B4-BE49-F238E27FC236}">
                <a16:creationId xmlns:a16="http://schemas.microsoft.com/office/drawing/2014/main" id="{BEB59E78-8202-43D2-A787-1A1F6010A6B4}"/>
              </a:ext>
            </a:extLst>
          </p:cNvPr>
          <p:cNvSpPr txBox="1"/>
          <p:nvPr/>
        </p:nvSpPr>
        <p:spPr>
          <a:xfrm>
            <a:off x="5409777" y="2747718"/>
            <a:ext cx="6214955" cy="3139321"/>
          </a:xfrm>
          <a:prstGeom prst="rect">
            <a:avLst/>
          </a:prstGeom>
          <a:noFill/>
        </p:spPr>
        <p:txBody>
          <a:bodyPr wrap="square">
            <a:spAutoFit/>
          </a:bodyPr>
          <a:lstStyle/>
          <a:p>
            <a:pPr marL="285750" indent="-285750" algn="l">
              <a:buFont typeface="Arial" panose="020B0604020202020204" pitchFamily="34" charset="0"/>
              <a:buChar char="•"/>
            </a:pPr>
            <a:r>
              <a:rPr lang="it-IT" sz="1800" b="0" i="0" u="none" strike="noStrike" baseline="0" dirty="0">
                <a:latin typeface="Baskerville-Normal" panose="02000503000000000000" pitchFamily="2" charset="0"/>
              </a:rPr>
              <a:t>Registro di conti privati di una fattoria, riferiti a un quinquennio nei primi anni 60 o fine anni 70 del IV secolo, redatti dall’amministratore di un possidente terriero di nome Faustiano.</a:t>
            </a:r>
          </a:p>
          <a:p>
            <a:pPr marL="285750" indent="-285750" algn="l">
              <a:buFont typeface="Arial" panose="020B0604020202020204" pitchFamily="34" charset="0"/>
              <a:buChar char="•"/>
            </a:pPr>
            <a:r>
              <a:rPr lang="it-IT" sz="1800" b="0" i="0" u="none" strike="noStrike" baseline="0" dirty="0">
                <a:latin typeface="Baskerville-Normal" panose="02000503000000000000" pitchFamily="2" charset="0"/>
              </a:rPr>
              <a:t>Composto da 8 tavole 10,6-10,8 X 33,2-33,5</a:t>
            </a:r>
          </a:p>
          <a:p>
            <a:pPr marL="285750" indent="-285750" algn="l">
              <a:buFont typeface="Arial" panose="020B0604020202020204" pitchFamily="34" charset="0"/>
              <a:buChar char="•"/>
            </a:pPr>
            <a:endParaRPr lang="it-IT" sz="1800" b="0" i="0" u="none" strike="noStrike" baseline="0" dirty="0">
              <a:latin typeface="Baskerville-Normal" panose="02000503000000000000" pitchFamily="2" charset="0"/>
            </a:endParaRPr>
          </a:p>
          <a:p>
            <a:pPr marL="285750" indent="-285750" algn="l">
              <a:buFont typeface="Arial" panose="020B0604020202020204" pitchFamily="34" charset="0"/>
              <a:buChar char="•"/>
            </a:pPr>
            <a:r>
              <a:rPr lang="it-IT" sz="1800" b="0" i="0" u="none" strike="noStrike" baseline="0" dirty="0">
                <a:latin typeface="Baskerville-Normal" panose="02000503000000000000" pitchFamily="2" charset="0"/>
              </a:rPr>
              <a:t>Altri ‘fogli’ o codici lignei provenienti da </a:t>
            </a:r>
            <a:r>
              <a:rPr lang="it-IT" sz="1800" b="0" i="0" u="none" strike="noStrike" baseline="0" dirty="0" err="1">
                <a:latin typeface="Baskerville-Normal" panose="02000503000000000000" pitchFamily="2" charset="0"/>
              </a:rPr>
              <a:t>Kellis</a:t>
            </a:r>
            <a:r>
              <a:rPr lang="it-IT" sz="1800" b="0" i="0" u="none" strike="noStrike" baseline="0" dirty="0">
                <a:latin typeface="Baskerville-Normal" panose="02000503000000000000" pitchFamily="2" charset="0"/>
              </a:rPr>
              <a:t> contengono conti, liste, esercizi scolastici (compresi versi omerici), un oroscopo, un calendario astrologico, un glossario copto-siriaco, testi religiosi e amuleti di àmbito manicheo (anche scritti in copto) </a:t>
            </a:r>
            <a:endParaRPr lang="it-IT" dirty="0"/>
          </a:p>
        </p:txBody>
      </p:sp>
      <p:pic>
        <p:nvPicPr>
          <p:cNvPr id="4" name="Immagine 3">
            <a:extLst>
              <a:ext uri="{FF2B5EF4-FFF2-40B4-BE49-F238E27FC236}">
                <a16:creationId xmlns:a16="http://schemas.microsoft.com/office/drawing/2014/main" id="{68664F73-1BE9-42FD-BFE3-B0CD7591E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6" y="89916"/>
            <a:ext cx="4104209" cy="6678167"/>
          </a:xfrm>
          <a:prstGeom prst="rect">
            <a:avLst/>
          </a:prstGeom>
        </p:spPr>
      </p:pic>
    </p:spTree>
    <p:extLst>
      <p:ext uri="{BB962C8B-B14F-4D97-AF65-F5344CB8AC3E}">
        <p14:creationId xmlns:p14="http://schemas.microsoft.com/office/powerpoint/2010/main" val="2942485926"/>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4D1F1E5-886F-49AF-8932-5D850F26EFC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5400000">
            <a:off x="6432619" y="983839"/>
            <a:ext cx="4558378" cy="6791754"/>
          </a:xfrm>
          <a:prstGeom prst="rect">
            <a:avLst/>
          </a:prstGeom>
        </p:spPr>
      </p:pic>
      <p:pic>
        <p:nvPicPr>
          <p:cNvPr id="8" name="Immagine 7">
            <a:extLst>
              <a:ext uri="{FF2B5EF4-FFF2-40B4-BE49-F238E27FC236}">
                <a16:creationId xmlns:a16="http://schemas.microsoft.com/office/drawing/2014/main" id="{6B3F3271-1122-4F76-B569-C9D48D0900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84315" y="95582"/>
            <a:ext cx="5029902" cy="5468113"/>
          </a:xfrm>
          <a:prstGeom prst="rect">
            <a:avLst/>
          </a:prstGeom>
        </p:spPr>
      </p:pic>
    </p:spTree>
    <p:extLst>
      <p:ext uri="{BB962C8B-B14F-4D97-AF65-F5344CB8AC3E}">
        <p14:creationId xmlns:p14="http://schemas.microsoft.com/office/powerpoint/2010/main" val="4225284008"/>
      </p:ext>
    </p:extLst>
  </p:cSld>
  <p:clrMapOvr>
    <a:masterClrMapping/>
  </p:clrMapOvr>
  <mc:AlternateContent xmlns:mc="http://schemas.openxmlformats.org/markup-compatibility/2006">
    <mc:Choice xmlns:p15="http://schemas.microsoft.com/office/powerpoint/2012/main" Requires="p15">
      <p:transition spd="slow">
        <p15:prstTrans prst="curtains"/>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84113" y="2336872"/>
            <a:ext cx="8689714" cy="4448939"/>
          </a:xfrm>
        </p:spPr>
        <p:txBody>
          <a:bodyPr>
            <a:normAutofit/>
          </a:bodyPr>
          <a:lstStyle/>
          <a:p>
            <a:r>
              <a:rPr lang="it-IT" dirty="0"/>
              <a:t>La cultura «editoriale» sofistica</a:t>
            </a:r>
          </a:p>
          <a:p>
            <a:r>
              <a:rPr lang="it-IT" dirty="0"/>
              <a:t>Sviluppo della lettura privata</a:t>
            </a:r>
          </a:p>
          <a:p>
            <a:r>
              <a:rPr lang="it-IT" dirty="0"/>
              <a:t>«Democratizzazione» della cultura</a:t>
            </a:r>
          </a:p>
          <a:p>
            <a:r>
              <a:rPr lang="it-IT" dirty="0"/>
              <a:t>Tecnica </a:t>
            </a:r>
            <a:r>
              <a:rPr lang="it-IT" i="1" dirty="0"/>
              <a:t>vs</a:t>
            </a:r>
            <a:r>
              <a:rPr lang="it-IT" dirty="0"/>
              <a:t> conoscenza</a:t>
            </a:r>
          </a:p>
          <a:p>
            <a:r>
              <a:rPr lang="it-IT" dirty="0"/>
              <a:t>Le critiche dei conservatori: Platone </a:t>
            </a:r>
            <a:r>
              <a:rPr lang="it-IT" i="1" dirty="0"/>
              <a:t>Fedro</a:t>
            </a:r>
            <a:r>
              <a:rPr lang="it-IT" dirty="0"/>
              <a:t> 268c: «Direbbero, credo, che l’uomo era folle e, avendo letto qualcosa in un libro ed essendosi imbattuto in alcuni medicinali, immaginava di essere di essere un medico quando invece non aveva alcuna vera conoscenza dell’arte»</a:t>
            </a:r>
          </a:p>
          <a:p>
            <a:endParaRPr lang="it-IT" dirty="0"/>
          </a:p>
          <a:p>
            <a:endParaRPr lang="it-IT" dirty="0"/>
          </a:p>
        </p:txBody>
      </p:sp>
      <p:sp>
        <p:nvSpPr>
          <p:cNvPr id="4" name="Titolo 1"/>
          <p:cNvSpPr>
            <a:spLocks noGrp="1"/>
          </p:cNvSpPr>
          <p:nvPr>
            <p:ph type="title"/>
          </p:nvPr>
        </p:nvSpPr>
        <p:spPr/>
        <p:txBody>
          <a:bodyPr/>
          <a:lstStyle/>
          <a:p>
            <a:r>
              <a:rPr lang="it-IT" dirty="0"/>
              <a:t>La cultura del libro in Atene (V-IV sec. a.C.)</a:t>
            </a:r>
          </a:p>
        </p:txBody>
      </p:sp>
      <p:pic>
        <p:nvPicPr>
          <p:cNvPr id="6" name="Immagine 5">
            <a:extLst>
              <a:ext uri="{FF2B5EF4-FFF2-40B4-BE49-F238E27FC236}">
                <a16:creationId xmlns:a16="http://schemas.microsoft.com/office/drawing/2014/main" id="{25265651-3B6D-496F-897F-D91BF84F0C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893" y="2115281"/>
            <a:ext cx="2937369" cy="4601792"/>
          </a:xfrm>
          <a:prstGeom prst="rect">
            <a:avLst/>
          </a:prstGeom>
        </p:spPr>
      </p:pic>
    </p:spTree>
    <p:extLst>
      <p:ext uri="{BB962C8B-B14F-4D97-AF65-F5344CB8AC3E}">
        <p14:creationId xmlns:p14="http://schemas.microsoft.com/office/powerpoint/2010/main" val="263768005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5ECB7B-2CCA-4A83-9100-10FAB8AD9973}"/>
              </a:ext>
            </a:extLst>
          </p:cNvPr>
          <p:cNvSpPr>
            <a:spLocks noGrp="1"/>
          </p:cNvSpPr>
          <p:nvPr>
            <p:ph type="title"/>
          </p:nvPr>
        </p:nvSpPr>
        <p:spPr/>
        <p:txBody>
          <a:bodyPr/>
          <a:lstStyle/>
          <a:p>
            <a:r>
              <a:rPr lang="it-IT" dirty="0"/>
              <a:t>Un altro tipo di scrittura: le tavolette</a:t>
            </a:r>
          </a:p>
        </p:txBody>
      </p:sp>
      <p:sp>
        <p:nvSpPr>
          <p:cNvPr id="3" name="Segnaposto contenuto 2">
            <a:extLst>
              <a:ext uri="{FF2B5EF4-FFF2-40B4-BE49-F238E27FC236}">
                <a16:creationId xmlns:a16="http://schemas.microsoft.com/office/drawing/2014/main" id="{41C5E995-0F16-4C81-B6F2-7F53406A61CA}"/>
              </a:ext>
            </a:extLst>
          </p:cNvPr>
          <p:cNvSpPr>
            <a:spLocks noGrp="1"/>
          </p:cNvSpPr>
          <p:nvPr>
            <p:ph idx="1"/>
          </p:nvPr>
        </p:nvSpPr>
        <p:spPr>
          <a:xfrm>
            <a:off x="189432" y="2336873"/>
            <a:ext cx="7510779" cy="4521127"/>
          </a:xfrm>
        </p:spPr>
        <p:txBody>
          <a:bodyPr>
            <a:normAutofit/>
          </a:bodyPr>
          <a:lstStyle/>
          <a:p>
            <a:r>
              <a:rPr lang="it-IT" dirty="0"/>
              <a:t>Iliade VI 167-170: </a:t>
            </a:r>
          </a:p>
          <a:p>
            <a:pPr marL="0" indent="0">
              <a:buNone/>
            </a:pPr>
            <a:r>
              <a:rPr lang="el-GR" dirty="0"/>
              <a:t>κτεῖναι μέν ῥ' ἀλέεινε, σεβάσσατο γὰρ τό γε θυμῷ, </a:t>
            </a:r>
          </a:p>
          <a:p>
            <a:pPr marL="0" indent="0">
              <a:buNone/>
            </a:pPr>
            <a:r>
              <a:rPr lang="el-GR" dirty="0"/>
              <a:t>πέμπε δέ μιν Λυκίην δέ, πόρεν δ' ὅ γε σήματα λυγρὰ </a:t>
            </a:r>
          </a:p>
          <a:p>
            <a:pPr marL="0" indent="0">
              <a:buNone/>
            </a:pPr>
            <a:r>
              <a:rPr lang="el-GR" dirty="0"/>
              <a:t>γράψας ἐν πίνακι πτυκτῷ θυμοφθόρα πολλά, </a:t>
            </a:r>
          </a:p>
          <a:p>
            <a:pPr marL="0" indent="0">
              <a:buNone/>
            </a:pPr>
            <a:r>
              <a:rPr lang="el-GR" dirty="0"/>
              <a:t>δεῖξαι δ' ἠνώγειν ᾧ πενθερῷ ὄφρ' ἀπόλοιτο.</a:t>
            </a:r>
            <a:r>
              <a:rPr lang="it-IT" dirty="0"/>
              <a:t> </a:t>
            </a:r>
          </a:p>
          <a:p>
            <a:pPr marL="0" indent="0">
              <a:buNone/>
            </a:pPr>
            <a:endParaRPr lang="it-IT" dirty="0"/>
          </a:p>
          <a:p>
            <a:pPr marL="0" indent="0">
              <a:buNone/>
            </a:pPr>
            <a:r>
              <a:rPr lang="it-IT" dirty="0"/>
              <a:t>«(</a:t>
            </a:r>
            <a:r>
              <a:rPr lang="it-IT" dirty="0" err="1"/>
              <a:t>Preto</a:t>
            </a:r>
            <a:r>
              <a:rPr lang="it-IT" dirty="0"/>
              <a:t>) era deciso a uccidere Bellerofonte, perché il suo animo era risentito, e lo mandò in Licia, portando segni funesti, scritti su una tavoletta pieghevole che recava molta morte, e gli ordinò di mostrare e dare al suocero affinché fosse ucciso»</a:t>
            </a:r>
          </a:p>
        </p:txBody>
      </p:sp>
      <p:pic>
        <p:nvPicPr>
          <p:cNvPr id="9" name="Immagine 8">
            <a:extLst>
              <a:ext uri="{FF2B5EF4-FFF2-40B4-BE49-F238E27FC236}">
                <a16:creationId xmlns:a16="http://schemas.microsoft.com/office/drawing/2014/main" id="{B48DD5C3-9F5D-4C40-A951-D481E5FD99C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64366" y="2598822"/>
            <a:ext cx="3808737" cy="3929924"/>
          </a:xfrm>
          <a:prstGeom prst="rect">
            <a:avLst/>
          </a:prstGeom>
        </p:spPr>
      </p:pic>
    </p:spTree>
    <p:extLst>
      <p:ext uri="{BB962C8B-B14F-4D97-AF65-F5344CB8AC3E}">
        <p14:creationId xmlns:p14="http://schemas.microsoft.com/office/powerpoint/2010/main" val="373396906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F478641-3958-426A-A39D-845E5A8F826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0631" y="0"/>
            <a:ext cx="5284143" cy="6858000"/>
          </a:xfrm>
          <a:prstGeom prst="rect">
            <a:avLst/>
          </a:prstGeom>
        </p:spPr>
      </p:pic>
      <p:sp>
        <p:nvSpPr>
          <p:cNvPr id="6" name="Rectangle 1">
            <a:extLst>
              <a:ext uri="{FF2B5EF4-FFF2-40B4-BE49-F238E27FC236}">
                <a16:creationId xmlns:a16="http://schemas.microsoft.com/office/drawing/2014/main" id="{5D5C5B26-5FB7-4A12-9ABB-E071CABEAC81}"/>
              </a:ext>
            </a:extLst>
          </p:cNvPr>
          <p:cNvSpPr>
            <a:spLocks noChangeArrowheads="1"/>
          </p:cNvSpPr>
          <p:nvPr/>
        </p:nvSpPr>
        <p:spPr bwMode="auto">
          <a:xfrm rot="16200000">
            <a:off x="3020166" y="3070302"/>
            <a:ext cx="643235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Arial" panose="020B0604020202020204" pitchFamily="34" charset="0"/>
              </a:rPr>
              <a:t>Pompei, casa di Titus </a:t>
            </a:r>
            <a:r>
              <a:rPr kumimoji="0" lang="it-IT" altLang="it-IT" sz="1600" b="1" i="0" u="none" strike="noStrike" cap="none" normalizeH="0" baseline="0" dirty="0" err="1">
                <a:ln>
                  <a:noFill/>
                </a:ln>
                <a:solidFill>
                  <a:schemeClr val="tx1"/>
                </a:solidFill>
                <a:effectLst/>
                <a:latin typeface="Arial" panose="020B0604020202020204" pitchFamily="34" charset="0"/>
              </a:rPr>
              <a:t>Dentatius</a:t>
            </a:r>
            <a:r>
              <a:rPr kumimoji="0" lang="it-IT" altLang="it-IT" sz="1600" b="1" i="0" u="none" strike="noStrike" cap="none" normalizeH="0" baseline="0" dirty="0">
                <a:ln>
                  <a:noFill/>
                </a:ln>
                <a:solidFill>
                  <a:schemeClr val="tx1"/>
                </a:solidFill>
                <a:effectLst/>
                <a:latin typeface="Arial" panose="020B0604020202020204" pitchFamily="34" charset="0"/>
              </a:rPr>
              <a:t> Panthera o Casa di Bellerofonte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Arial" panose="020B0604020202020204" pitchFamily="34" charset="0"/>
              </a:rPr>
              <a:t>o Casa della Principessa Margherita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8" name="Immagine 7">
            <a:extLst>
              <a:ext uri="{FF2B5EF4-FFF2-40B4-BE49-F238E27FC236}">
                <a16:creationId xmlns:a16="http://schemas.microsoft.com/office/drawing/2014/main" id="{5571D829-AB97-42E2-9F87-E3CD4C0281D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740896" y="0"/>
            <a:ext cx="5210473" cy="6858000"/>
          </a:xfrm>
          <a:prstGeom prst="rect">
            <a:avLst/>
          </a:prstGeom>
        </p:spPr>
      </p:pic>
    </p:spTree>
    <p:extLst>
      <p:ext uri="{BB962C8B-B14F-4D97-AF65-F5344CB8AC3E}">
        <p14:creationId xmlns:p14="http://schemas.microsoft.com/office/powerpoint/2010/main" val="427522082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A4F9EF0-277F-4D00-9513-C1DB65269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283" y="0"/>
            <a:ext cx="9038121" cy="6849202"/>
          </a:xfrm>
          <a:prstGeom prst="rect">
            <a:avLst/>
          </a:prstGeom>
        </p:spPr>
      </p:pic>
    </p:spTree>
    <p:extLst>
      <p:ext uri="{BB962C8B-B14F-4D97-AF65-F5344CB8AC3E}">
        <p14:creationId xmlns:p14="http://schemas.microsoft.com/office/powerpoint/2010/main" val="371556634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9F88B4-93DD-4379-A470-AEF499C908C7}"/>
              </a:ext>
            </a:extLst>
          </p:cNvPr>
          <p:cNvSpPr>
            <a:spLocks noGrp="1"/>
          </p:cNvSpPr>
          <p:nvPr>
            <p:ph type="title"/>
          </p:nvPr>
        </p:nvSpPr>
        <p:spPr>
          <a:xfrm>
            <a:off x="680321" y="753228"/>
            <a:ext cx="11351258" cy="1080938"/>
          </a:xfrm>
        </p:spPr>
        <p:txBody>
          <a:bodyPr/>
          <a:lstStyle/>
          <a:p>
            <a:r>
              <a:rPr lang="it-IT" dirty="0"/>
              <a:t>Tavolette d’avorio neo-assire (VIII sec. a.C.)</a:t>
            </a:r>
          </a:p>
        </p:txBody>
      </p:sp>
      <p:pic>
        <p:nvPicPr>
          <p:cNvPr id="5" name="Immagine 4">
            <a:extLst>
              <a:ext uri="{FF2B5EF4-FFF2-40B4-BE49-F238E27FC236}">
                <a16:creationId xmlns:a16="http://schemas.microsoft.com/office/drawing/2014/main" id="{5D523996-4DFE-4259-A54B-401BDB445BD2}"/>
              </a:ext>
            </a:extLst>
          </p:cNvPr>
          <p:cNvPicPr>
            <a:picLocks noChangeAspect="1"/>
          </p:cNvPicPr>
          <p:nvPr/>
        </p:nvPicPr>
        <p:blipFill rotWithShape="1">
          <a:blip r:embed="rId2">
            <a:extLst>
              <a:ext uri="{28A0092B-C50C-407E-A947-70E740481C1C}">
                <a14:useLocalDpi xmlns:a14="http://schemas.microsoft.com/office/drawing/2010/main" val="0"/>
              </a:ext>
            </a:extLst>
          </a:blip>
          <a:srcRect l="31190" t="10822" r="31480" b="9459"/>
          <a:stretch/>
        </p:blipFill>
        <p:spPr>
          <a:xfrm rot="5400000">
            <a:off x="243770" y="2024115"/>
            <a:ext cx="4533499" cy="4783756"/>
          </a:xfrm>
          <a:prstGeom prst="rect">
            <a:avLst/>
          </a:prstGeom>
        </p:spPr>
      </p:pic>
      <p:pic>
        <p:nvPicPr>
          <p:cNvPr id="6" name="Immagine 5">
            <a:extLst>
              <a:ext uri="{FF2B5EF4-FFF2-40B4-BE49-F238E27FC236}">
                <a16:creationId xmlns:a16="http://schemas.microsoft.com/office/drawing/2014/main" id="{E75C5371-2779-4CF9-AC28-B987D09DD04D}"/>
              </a:ext>
            </a:extLst>
          </p:cNvPr>
          <p:cNvPicPr>
            <a:picLocks noChangeAspect="1"/>
          </p:cNvPicPr>
          <p:nvPr/>
        </p:nvPicPr>
        <p:blipFill rotWithShape="1">
          <a:blip r:embed="rId3"/>
          <a:srcRect l="11305"/>
          <a:stretch/>
        </p:blipFill>
        <p:spPr>
          <a:xfrm>
            <a:off x="4926534" y="2140169"/>
            <a:ext cx="7146824" cy="4542573"/>
          </a:xfrm>
          <a:prstGeom prst="rect">
            <a:avLst/>
          </a:prstGeom>
        </p:spPr>
      </p:pic>
    </p:spTree>
    <p:extLst>
      <p:ext uri="{BB962C8B-B14F-4D97-AF65-F5344CB8AC3E}">
        <p14:creationId xmlns:p14="http://schemas.microsoft.com/office/powerpoint/2010/main" val="128200086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1C76961-2392-42FF-8877-D842582E6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090" y="0"/>
            <a:ext cx="9379819" cy="6882442"/>
          </a:xfrm>
          <a:prstGeom prst="rect">
            <a:avLst/>
          </a:prstGeom>
        </p:spPr>
      </p:pic>
    </p:spTree>
    <p:extLst>
      <p:ext uri="{BB962C8B-B14F-4D97-AF65-F5344CB8AC3E}">
        <p14:creationId xmlns:p14="http://schemas.microsoft.com/office/powerpoint/2010/main" val="6294323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theme/theme1.xml><?xml version="1.0" encoding="utf-8"?>
<a:theme xmlns:a="http://schemas.openxmlformats.org/drawingml/2006/main" name="Berlino">
  <a:themeElements>
    <a:clrScheme name="Berlino">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o">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o">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TM04033917[[fn=Berlino]]</Template>
  <TotalTime>1053</TotalTime>
  <Words>2082</Words>
  <Application>Microsoft Office PowerPoint</Application>
  <PresentationFormat>Widescreen</PresentationFormat>
  <Paragraphs>118</Paragraphs>
  <Slides>38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38</vt:i4>
      </vt:variant>
    </vt:vector>
  </HeadingPairs>
  <TitlesOfParts>
    <vt:vector size="43" baseType="lpstr">
      <vt:lpstr>Arial</vt:lpstr>
      <vt:lpstr>Baskerville-Normal</vt:lpstr>
      <vt:lpstr>Calibri</vt:lpstr>
      <vt:lpstr>Trebuchet MS</vt:lpstr>
      <vt:lpstr>Berlino</vt:lpstr>
      <vt:lpstr>Dal rotolo al codice</vt:lpstr>
      <vt:lpstr>Dall’oralità…</vt:lpstr>
      <vt:lpstr>…alla scrittura</vt:lpstr>
      <vt:lpstr>La cultura del libro in Atene (V-IV sec. a.C.)</vt:lpstr>
      <vt:lpstr>Un altro tipo di scrittura: le tavolette</vt:lpstr>
      <vt:lpstr>Presentazione standard di PowerPoint</vt:lpstr>
      <vt:lpstr>Presentazione standard di PowerPoint</vt:lpstr>
      <vt:lpstr>Tavolette d’avorio neo-assire (VIII sec. a.C.)</vt:lpstr>
      <vt:lpstr>Presentazione standard di PowerPoint</vt:lpstr>
      <vt:lpstr>Tavolette della mente</vt:lpstr>
      <vt:lpstr>Le tavolette cerate e le bozze letterarie</vt:lpstr>
      <vt:lpstr>La pratica libraria a Roma: codici di legno</vt:lpstr>
      <vt:lpstr>Tavolette etrusche di derivazione orientale</vt:lpstr>
      <vt:lpstr>Presentazione standard di PowerPoint</vt:lpstr>
      <vt:lpstr>Le tavolette di pergamena a Roma</vt:lpstr>
      <vt:lpstr>Le tavolette di pergamena in Egitto</vt:lpstr>
      <vt:lpstr>La pratica libraria a Roma: codici di pergamena</vt:lpstr>
      <vt:lpstr>Presentazione standard di PowerPoint</vt:lpstr>
      <vt:lpstr>Il passaggio dal rotolo al codice:  gli epigrammi di Marziale</vt:lpstr>
      <vt:lpstr>Il passaggio dal rotolo al codice:  diffusione del codice (papiraceo) cristiano</vt:lpstr>
      <vt:lpstr>Il passaggio dal rotolo al codice:  diffusione del codice (papiraceo) cristiano</vt:lpstr>
      <vt:lpstr>Il passaggio dal rotolo al codice:  ipotesi «alessandrina» (Roberts)</vt:lpstr>
      <vt:lpstr>Il passaggio dal rotolo al codice:  ipotesi «antiochena» (Skeat)</vt:lpstr>
      <vt:lpstr>Il passaggio dal rotolo al codice:  codici papiracei e pergamenacei «pagani»</vt:lpstr>
      <vt:lpstr>Il passaggio dal rotolo al codice:  la teoria della «spinta dal basso» (Cavallo)</vt:lpstr>
      <vt:lpstr>Il passaggio dal rotolo al codice:  una lettura alternativa</vt:lpstr>
      <vt:lpstr>Le tavolette di Vindolanda (I-II d.C.)</vt:lpstr>
      <vt:lpstr>Le tavolette di Vindolanda (I-II d.C.)</vt:lpstr>
      <vt:lpstr>Le tavolette di Vindolanda (I-II d.C.)</vt:lpstr>
      <vt:lpstr>Le tavolette di Vindolanda (I-II d.C.)</vt:lpstr>
      <vt:lpstr>Le tavolette di Vindolanda (I-II d.C.)</vt:lpstr>
      <vt:lpstr>Le tavolette di Vindolanda (I-II d.C.)</vt:lpstr>
      <vt:lpstr>Le tavolette di Vindolanda (I-II d.C.)</vt:lpstr>
      <vt:lpstr>I codici di Kellis (IV sec. d.C.)</vt:lpstr>
      <vt:lpstr>P.Kellis III 95: un libro scolastico </vt:lpstr>
      <vt:lpstr>Presentazione standard di PowerPoint</vt:lpstr>
      <vt:lpstr>P.Kellis IV 96: un registro contabile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Dal rotolo al codice</dc:title>
  <dc:creator>Nicola Reggiani</dc:creator>
  <cp:lastModifiedBy>Nicola Reggiani</cp:lastModifiedBy>
  <cp:revision>76</cp:revision>
  <dcterms:created xsi:type="dcterms:W3CDTF">2016-02-29T20:14:33Z</dcterms:created>
  <dcterms:modified xsi:type="dcterms:W3CDTF">2023-05-09T09:24:03Z</dcterms:modified>
</cp:coreProperties>
</file>