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8"/>
  </p:notesMasterIdLst>
  <p:handoutMasterIdLst>
    <p:handoutMasterId r:id="rId29"/>
  </p:handoutMasterIdLst>
  <p:sldIdLst>
    <p:sldId id="257" r:id="rId5"/>
    <p:sldId id="258" r:id="rId6"/>
    <p:sldId id="266" r:id="rId7"/>
    <p:sldId id="273" r:id="rId8"/>
    <p:sldId id="274" r:id="rId9"/>
    <p:sldId id="275" r:id="rId10"/>
    <p:sldId id="276" r:id="rId11"/>
    <p:sldId id="278" r:id="rId12"/>
    <p:sldId id="279" r:id="rId13"/>
    <p:sldId id="280" r:id="rId14"/>
    <p:sldId id="259" r:id="rId15"/>
    <p:sldId id="272" r:id="rId16"/>
    <p:sldId id="283" r:id="rId17"/>
    <p:sldId id="281" r:id="rId18"/>
    <p:sldId id="303" r:id="rId19"/>
    <p:sldId id="309" r:id="rId20"/>
    <p:sldId id="304" r:id="rId21"/>
    <p:sldId id="260" r:id="rId22"/>
    <p:sldId id="310" r:id="rId23"/>
    <p:sldId id="311" r:id="rId24"/>
    <p:sldId id="312" r:id="rId25"/>
    <p:sldId id="284" r:id="rId26"/>
    <p:sldId id="313" r:id="rId27"/>
  </p:sldIdLst>
  <p:sldSz cx="12188825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496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orient="horz" pos="1056">
          <p15:clr>
            <a:srgbClr val="A4A3A4"/>
          </p15:clr>
        </p15:guide>
        <p15:guide id="5" orient="horz" pos="3888">
          <p15:clr>
            <a:srgbClr val="A4A3A4"/>
          </p15:clr>
        </p15:guide>
        <p15:guide id="6" orient="horz" pos="240">
          <p15:clr>
            <a:srgbClr val="A4A3A4"/>
          </p15:clr>
        </p15:guide>
        <p15:guide id="7" pos="3839">
          <p15:clr>
            <a:srgbClr val="A4A3A4"/>
          </p15:clr>
        </p15:guide>
        <p15:guide id="8" pos="527">
          <p15:clr>
            <a:srgbClr val="A4A3A4"/>
          </p15:clr>
        </p15:guide>
        <p15:guide id="9" pos="815">
          <p15:clr>
            <a:srgbClr val="A4A3A4"/>
          </p15:clr>
        </p15:guide>
        <p15:guide id="10" pos="6863">
          <p15:clr>
            <a:srgbClr val="A4A3A4"/>
          </p15:clr>
        </p15:guide>
        <p15:guide id="11" pos="6143">
          <p15:clr>
            <a:srgbClr val="A4A3A4"/>
          </p15:clr>
        </p15:guide>
        <p15:guide id="12" pos="47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743" autoAdjust="0"/>
  </p:normalViewPr>
  <p:slideViewPr>
    <p:cSldViewPr>
      <p:cViewPr varScale="1">
        <p:scale>
          <a:sx n="113" d="100"/>
          <a:sy n="113" d="100"/>
        </p:scale>
        <p:origin x="1992" y="96"/>
      </p:cViewPr>
      <p:guideLst>
        <p:guide orient="horz" pos="2160"/>
        <p:guide orient="horz" pos="2496"/>
        <p:guide orient="horz" pos="2880"/>
        <p:guide orient="horz" pos="1056"/>
        <p:guide orient="horz" pos="3888"/>
        <p:guide orient="horz" pos="240"/>
        <p:guide pos="3839"/>
        <p:guide pos="527"/>
        <p:guide pos="815"/>
        <p:guide pos="6863"/>
        <p:guide pos="6143"/>
        <p:guide pos="47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1" d="100"/>
          <a:sy n="91" d="100"/>
        </p:scale>
        <p:origin x="279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0718ADC-FE57-44D9-92E7-B062218D8848}" type="datetime1">
              <a:rPr lang="it-IT" smtClean="0"/>
              <a:t>31/03/2025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567D4A-04CB-4EDF-8FB1-342A02FC8EC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B132B40-702C-44F9-87A9-9BEF87B87710}" type="datetime1">
              <a:rPr lang="it-IT" noProof="0" smtClean="0"/>
              <a:t>31/03/2025</a:t>
            </a:fld>
            <a:endParaRPr lang="it-IT" noProof="0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E61351F-DBB1-4664-ADA9-83BC7CB8848D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93221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 bwMode="lt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>
              <a:defRPr sz="6000"/>
            </a:lvl1pPr>
          </a:lstStyle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  <a:noFill/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4FA431-6A80-4531-A39A-39BCD0A7D045}" type="datetime1">
              <a:rPr lang="it-IT" noProof="0" smtClean="0"/>
              <a:t>31/03/2025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1FEFA0A-2F20-4B60-98C6-5FFDA469AA1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87859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defRPr/>
            </a:lvl1pPr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F86AD2-92B2-4451-B7E3-53E47150D99D}" type="datetime1">
              <a:rPr lang="it-IT" noProof="0" smtClean="0"/>
              <a:t>31/03/2025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1FEFA0A-2F20-4B60-98C6-5FFDA469AA1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03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1pPr rtl="0"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49C087-4925-4506-B190-85296F6867B7}" type="datetime1">
              <a:rPr lang="it-IT" noProof="0" smtClean="0"/>
              <a:t>31/03/2025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1FEFA0A-2F20-4B60-98C6-5FFDA469AA1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198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6F100D-4A4D-43DD-B8A5-B31C334160E9}" type="datetime1">
              <a:rPr lang="it-IT" noProof="0" smtClean="0"/>
              <a:t>31/03/2025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1FEFA0A-2F20-4B60-98C6-5FFDA469AA1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449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rtlCol="0" anchor="b">
            <a:normAutofit/>
          </a:bodyPr>
          <a:lstStyle>
            <a:lvl1pPr algn="l">
              <a:defRPr sz="4800" b="0" i="0" cap="none" baseline="0"/>
            </a:lvl1pPr>
          </a:lstStyle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  <a:noFill/>
        </p:spPr>
        <p:txBody>
          <a:bodyPr rtlCol="0" anchor="t">
            <a:normAutofit/>
          </a:bodyPr>
          <a:lstStyle>
            <a:lvl1pPr marL="0" indent="0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5ADA1F-1A78-4010-AEC5-D6E6D7ADF6B9}" type="datetime1">
              <a:rPr lang="it-IT" noProof="0" smtClean="0"/>
              <a:t>31/03/2025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1FEFA0A-2F20-4B60-98C6-5FFDA469AA1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2156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 rtl="0">
              <a:defRPr sz="2000"/>
            </a:lvl2pPr>
            <a:lvl3pPr rtl="0">
              <a:defRPr sz="1800"/>
            </a:lvl3pPr>
            <a:lvl4pPr rtl="0">
              <a:defRPr sz="1600"/>
            </a:lvl4pPr>
            <a:lvl5pPr rtl="0"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noProof="0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F0F1773-4A8F-4C53-8CF3-215F4C76064D}" type="datetime1">
              <a:rPr lang="it-IT" noProof="0" smtClean="0"/>
              <a:t>31/03/2025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1FEFA0A-2F20-4B60-98C6-5FFDA469AA1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345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 rtl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 rtl="0"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 rtl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 rtl="0"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noProof="0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407774-B8B3-4CD7-B429-3239B7EBED9D}" type="datetime1">
              <a:rPr lang="it-IT" noProof="0" smtClean="0"/>
              <a:t>31/03/2025</a:t>
            </a:fld>
            <a:endParaRPr lang="it-IT" noProof="0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1FEFA0A-2F20-4B60-98C6-5FFDA469AA1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5768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C24A92-E349-4D06-8AED-95611B6D4486}" type="datetime1">
              <a:rPr lang="it-IT" noProof="0" smtClean="0"/>
              <a:t>31/03/2025</a:t>
            </a:fld>
            <a:endParaRPr lang="it-IT" noProof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1FEFA0A-2F20-4B60-98C6-5FFDA469AA1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95118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581C4A4-50AC-4243-A0B2-A466163C1E6F}" type="datetime1">
              <a:rPr lang="it-IT" noProof="0" smtClean="0"/>
              <a:t>31/03/2025</a:t>
            </a:fld>
            <a:endParaRPr lang="it-IT" noProof="0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1FEFA0A-2F20-4B60-98C6-5FFDA469AA1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391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  <a:noFill/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12E8F5F-5D05-4E40-9A37-D407AA434156}" type="datetime1">
              <a:rPr lang="it-IT" noProof="0" smtClean="0"/>
              <a:t>31/03/2025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1FEFA0A-2F20-4B60-98C6-5FFDA469AA1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2803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rtlCol="0" anchor="b">
            <a:noAutofit/>
          </a:bodyPr>
          <a:lstStyle>
            <a:lvl1pPr algn="l">
              <a:defRPr sz="3200" b="0"/>
            </a:lvl1pPr>
          </a:lstStyle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immagine 2" descr="Segnaposto vuoto per aggiungere un'immagine. Fare clic sul segnaposto e selezionare l'immagine che si vuole aggiungere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  <a:noFill/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9995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561348C7-3526-4D9C-BB57-1C8DA4F0646F}" type="datetime1">
              <a:rPr lang="it-IT" noProof="0" smtClean="0"/>
              <a:t>31/03/2025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81FEFA0A-2F20-4B60-98C6-5FFDA469AA1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695739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Clr>
          <a:schemeClr val="accent6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5.wdp"/><Relationship Id="rId7" Type="http://schemas.openxmlformats.org/officeDocument/2006/relationships/image" Target="../media/image19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4440558" cy="3200400"/>
          </a:xfrm>
        </p:spPr>
        <p:txBody>
          <a:bodyPr rtlCol="0"/>
          <a:lstStyle/>
          <a:p>
            <a:pPr rtl="0"/>
            <a:r>
              <a:rPr lang="it-IT" dirty="0"/>
              <a:t>Papiri e medicina antica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it-IT" dirty="0"/>
              <a:t>Papirologia LT – VIII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88" y="1340768"/>
            <a:ext cx="59055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8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3813" y="-27384"/>
            <a:ext cx="9601200" cy="1143000"/>
          </a:xfrm>
        </p:spPr>
        <p:txBody>
          <a:bodyPr/>
          <a:lstStyle/>
          <a:p>
            <a:r>
              <a:rPr lang="it-IT" dirty="0"/>
              <a:t>La tradizione medica greca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9756" y="1700807"/>
            <a:ext cx="7704856" cy="4983477"/>
          </a:xfrm>
        </p:spPr>
        <p:txBody>
          <a:bodyPr>
            <a:normAutofit/>
          </a:bodyPr>
          <a:lstStyle/>
          <a:p>
            <a:r>
              <a:rPr lang="it-IT" dirty="0"/>
              <a:t>La medicina nell’età arcaica</a:t>
            </a:r>
          </a:p>
          <a:p>
            <a:pPr lvl="1"/>
            <a:r>
              <a:rPr lang="it-IT" dirty="0"/>
              <a:t>gli </a:t>
            </a:r>
            <a:r>
              <a:rPr lang="it-IT" dirty="0" err="1"/>
              <a:t>dèi</a:t>
            </a:r>
            <a:r>
              <a:rPr lang="it-IT" dirty="0"/>
              <a:t> e gli eroi guaritori della Tessaglia (</a:t>
            </a:r>
            <a:r>
              <a:rPr lang="it-IT" dirty="0" err="1"/>
              <a:t>Chirone</a:t>
            </a:r>
            <a:r>
              <a:rPr lang="it-IT" dirty="0"/>
              <a:t>, Asclepio…)</a:t>
            </a:r>
          </a:p>
          <a:p>
            <a:pPr lvl="1"/>
            <a:r>
              <a:rPr lang="it-IT" dirty="0"/>
              <a:t>i farmaci egiziani</a:t>
            </a:r>
          </a:p>
          <a:p>
            <a:pPr lvl="1"/>
            <a:r>
              <a:rPr lang="it-IT" dirty="0"/>
              <a:t>i medici come artigiani (</a:t>
            </a:r>
            <a:r>
              <a:rPr lang="it-IT" i="1" dirty="0" err="1"/>
              <a:t>demiourgoi</a:t>
            </a:r>
            <a:r>
              <a:rPr lang="it-IT" dirty="0"/>
              <a:t>), i guaritori-erboristi (</a:t>
            </a:r>
            <a:r>
              <a:rPr lang="it-IT" i="1" dirty="0" err="1"/>
              <a:t>rhizotomoi</a:t>
            </a:r>
            <a:r>
              <a:rPr lang="it-IT" dirty="0"/>
              <a:t>)</a:t>
            </a:r>
          </a:p>
          <a:p>
            <a:r>
              <a:rPr lang="it-IT" dirty="0"/>
              <a:t>La medicina filosofica: l’equilibrio degli elementi</a:t>
            </a:r>
          </a:p>
          <a:p>
            <a:pPr lvl="1"/>
            <a:r>
              <a:rPr lang="it-IT" dirty="0" err="1"/>
              <a:t>Alcmeone</a:t>
            </a:r>
            <a:r>
              <a:rPr lang="it-IT" dirty="0"/>
              <a:t> di Crotone (</a:t>
            </a:r>
            <a:r>
              <a:rPr lang="it-IT" dirty="0" err="1"/>
              <a:t>ca</a:t>
            </a:r>
            <a:r>
              <a:rPr lang="it-IT" dirty="0"/>
              <a:t>. 500 a.C.); Empedocle di Agrigento (V sec. a.C.)</a:t>
            </a:r>
          </a:p>
          <a:p>
            <a:r>
              <a:rPr lang="it-IT" dirty="0"/>
              <a:t>La medicina templare: i santuari di Asclepio </a:t>
            </a:r>
            <a:br>
              <a:rPr lang="it-IT" dirty="0"/>
            </a:br>
            <a:r>
              <a:rPr lang="it-IT" dirty="0"/>
              <a:t>e le guarigioni miracolose</a:t>
            </a:r>
          </a:p>
          <a:p>
            <a:r>
              <a:rPr lang="it-IT" dirty="0"/>
              <a:t>Ippocrate di Cos e l’inizio della medicina </a:t>
            </a:r>
            <a:br>
              <a:rPr lang="it-IT" dirty="0"/>
            </a:br>
            <a:r>
              <a:rPr lang="it-IT" dirty="0"/>
              <a:t>«razionale»</a:t>
            </a:r>
          </a:p>
          <a:p>
            <a:pPr lvl="1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955" y="154398"/>
            <a:ext cx="2368207" cy="23384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849" y="2204864"/>
            <a:ext cx="3207555" cy="237626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012" y="4656467"/>
            <a:ext cx="2204150" cy="202781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38" y="4792526"/>
            <a:ext cx="2795669" cy="189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7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3813" y="53752"/>
            <a:ext cx="9601200" cy="1143000"/>
          </a:xfrm>
        </p:spPr>
        <p:txBody>
          <a:bodyPr/>
          <a:lstStyle/>
          <a:p>
            <a:r>
              <a:rPr lang="it-IT" dirty="0"/>
              <a:t>I papiri greci di medicina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 papiri greci ellenistici e romani confermano la varietà e la specializzazione della scienza medica in Egitto, arricchita dal contatto fra tradizione locale ed ellenizzazione.</a:t>
            </a:r>
          </a:p>
          <a:p>
            <a:r>
              <a:rPr lang="it-IT" dirty="0"/>
              <a:t>I papiri di soggetto medico costituiscono un corpus di c. 400 testi di varia tipologia: dai trattati (di Ippocrate, Galeno, di altri medici famosi dell’antichità, di anonimi) ai manuali per lo studio o la pratica (per esempio, questionari), alle prescrizioni di medicamenti, di cui si indica la composizione (per il farmacista) e l’uso (per il paziente).</a:t>
            </a:r>
          </a:p>
          <a:p>
            <a:r>
              <a:rPr lang="it-IT" dirty="0"/>
              <a:t>La teorizzazione scientifica è notevolmente ellenizzata, ma certi medicamenti o certe terapie sono in continuità con la tradizione medica egiziana.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849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3812" y="-531440"/>
            <a:ext cx="9601200" cy="1143000"/>
          </a:xfrm>
        </p:spPr>
        <p:txBody>
          <a:bodyPr/>
          <a:lstStyle/>
          <a:p>
            <a:r>
              <a:rPr lang="it-IT" dirty="0"/>
              <a:t>Ippocrate all’egiziana</a:t>
            </a:r>
          </a:p>
        </p:txBody>
      </p:sp>
      <p:pic>
        <p:nvPicPr>
          <p:cNvPr id="4" name="Immagine 3" descr="D:\MEGAsync\CPGM\ERC\medicalia vol\new project\rotoli\ricettari\recto+verso\P.Ryl. III 531\table2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11"/>
          <a:stretch/>
        </p:blipFill>
        <p:spPr bwMode="auto">
          <a:xfrm>
            <a:off x="228080" y="836712"/>
            <a:ext cx="11732663" cy="4320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228080" y="5661248"/>
            <a:ext cx="11626972" cy="889331"/>
          </a:xfrm>
        </p:spPr>
        <p:txBody>
          <a:bodyPr>
            <a:normAutofit fontScale="92500" lnSpcReduction="20000"/>
          </a:bodyPr>
          <a:lstStyle/>
          <a:p>
            <a:r>
              <a:rPr lang="it-IT" dirty="0" err="1"/>
              <a:t>P.Ryl</a:t>
            </a:r>
            <a:r>
              <a:rPr lang="it-IT" dirty="0"/>
              <a:t>. III 531 (III sec. a.C.): uno dei più antichi testi di medicina conservati dai papiri greci d’Egitto. Ricettario con strette analogie con i trattati ginecologici ippocratici </a:t>
            </a:r>
            <a:r>
              <a:rPr lang="it-IT" i="1" dirty="0"/>
              <a:t>Malattie delle donne</a:t>
            </a:r>
            <a:r>
              <a:rPr lang="it-IT" dirty="0"/>
              <a:t> e </a:t>
            </a:r>
            <a:r>
              <a:rPr lang="it-IT" i="1" dirty="0"/>
              <a:t>Natura della donna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299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3812" y="-531440"/>
            <a:ext cx="9601200" cy="1143000"/>
          </a:xfrm>
        </p:spPr>
        <p:txBody>
          <a:bodyPr/>
          <a:lstStyle/>
          <a:p>
            <a:r>
              <a:rPr lang="it-IT" dirty="0"/>
              <a:t>La struttura del ricettario</a:t>
            </a:r>
          </a:p>
        </p:txBody>
      </p:sp>
      <p:pic>
        <p:nvPicPr>
          <p:cNvPr id="4" name="Immagine 3" descr="D:\MEGAsync\CPGM\ERC\medicalia vol\new project\rotoli\ricettari\recto+verso\P.Ryl. III 531\table2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3" t="21721" r="54756" b="31735"/>
          <a:stretch/>
        </p:blipFill>
        <p:spPr bwMode="auto">
          <a:xfrm>
            <a:off x="4438228" y="2132856"/>
            <a:ext cx="7632848" cy="34563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ttangolo 5"/>
          <p:cNvSpPr/>
          <p:nvPr/>
        </p:nvSpPr>
        <p:spPr>
          <a:xfrm>
            <a:off x="5374332" y="2852936"/>
            <a:ext cx="3744416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05947" y="2134597"/>
            <a:ext cx="3718149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it-IT" dirty="0"/>
              <a:t>Fine della ricetta precedente: </a:t>
            </a:r>
            <a:r>
              <a:rPr lang="el-GR" dirty="0"/>
              <a:t>οἴνωι δίδου πιεῖν</a:t>
            </a:r>
            <a:r>
              <a:rPr lang="it-IT" dirty="0"/>
              <a:t> «da’ da bere con vino»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5158308" y="3187941"/>
            <a:ext cx="936104" cy="28803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405780" y="2829642"/>
            <a:ext cx="3718149" cy="64633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it-IT" i="1" dirty="0" err="1"/>
              <a:t>Paragraphos</a:t>
            </a:r>
            <a:r>
              <a:rPr lang="it-IT" dirty="0"/>
              <a:t>: lineetta orizzontale di separazione fra sezioni di testo</a:t>
            </a:r>
            <a:endParaRPr lang="it-IT" i="1" dirty="0"/>
          </a:p>
        </p:txBody>
      </p:sp>
      <p:sp>
        <p:nvSpPr>
          <p:cNvPr id="14" name="Rettangolo 13"/>
          <p:cNvSpPr/>
          <p:nvPr/>
        </p:nvSpPr>
        <p:spPr>
          <a:xfrm>
            <a:off x="4542184" y="3403964"/>
            <a:ext cx="1048172" cy="529091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413076" y="3574757"/>
            <a:ext cx="3718149" cy="64633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it-IT" dirty="0"/>
              <a:t>Inizio della nuova ricetta in </a:t>
            </a:r>
            <a:r>
              <a:rPr lang="it-IT" i="1" dirty="0" err="1"/>
              <a:t>ekthesis</a:t>
            </a:r>
            <a:r>
              <a:rPr lang="it-IT" dirty="0"/>
              <a:t>: </a:t>
            </a:r>
            <a:r>
              <a:rPr lang="el-GR" dirty="0"/>
              <a:t>πρός....</a:t>
            </a:r>
            <a:r>
              <a:rPr lang="it-IT" dirty="0"/>
              <a:t> «per, contro..:»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8021138" y="4323010"/>
            <a:ext cx="1048172" cy="52909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413076" y="4294837"/>
            <a:ext cx="3718149" cy="64633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it-IT" i="1" dirty="0" err="1"/>
              <a:t>Vacat</a:t>
            </a:r>
            <a:r>
              <a:rPr lang="it-IT" dirty="0"/>
              <a:t>: spazio bianco fra parole, sintagmi o frasi («punteggiatura»)</a:t>
            </a:r>
            <a:endParaRPr lang="it-IT" i="1" dirty="0"/>
          </a:p>
        </p:txBody>
      </p:sp>
      <p:sp>
        <p:nvSpPr>
          <p:cNvPr id="18" name="Rettangolo 17"/>
          <p:cNvSpPr/>
          <p:nvPr/>
        </p:nvSpPr>
        <p:spPr>
          <a:xfrm>
            <a:off x="5374332" y="4853253"/>
            <a:ext cx="576064" cy="35091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Rettangolo 18"/>
          <p:cNvSpPr/>
          <p:nvPr/>
        </p:nvSpPr>
        <p:spPr>
          <a:xfrm>
            <a:off x="4445524" y="4997269"/>
            <a:ext cx="1048172" cy="529091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413076" y="5013176"/>
            <a:ext cx="3718149" cy="1200329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it-IT" dirty="0"/>
              <a:t>Inizio della ricetta successiva in </a:t>
            </a:r>
            <a:r>
              <a:rPr lang="it-IT" i="1" dirty="0" err="1"/>
              <a:t>ekthesis</a:t>
            </a:r>
            <a:r>
              <a:rPr lang="it-IT" dirty="0"/>
              <a:t>: </a:t>
            </a:r>
            <a:r>
              <a:rPr lang="el-GR" dirty="0"/>
              <a:t>ἄλλο...</a:t>
            </a:r>
            <a:r>
              <a:rPr lang="it-IT" dirty="0"/>
              <a:t> «un altro» (= un altro rimedio dello stesso tipo o della stessa funzione)</a:t>
            </a:r>
          </a:p>
        </p:txBody>
      </p:sp>
    </p:spTree>
    <p:extLst>
      <p:ext uri="{BB962C8B-B14F-4D97-AF65-F5344CB8AC3E}">
        <p14:creationId xmlns:p14="http://schemas.microsoft.com/office/powerpoint/2010/main" val="79483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40966" y="-387424"/>
            <a:ext cx="9601200" cy="1143000"/>
          </a:xfrm>
        </p:spPr>
        <p:txBody>
          <a:bodyPr/>
          <a:lstStyle/>
          <a:p>
            <a:r>
              <a:rPr lang="it-IT" dirty="0"/>
              <a:t>Ippocrate all’egiziana</a:t>
            </a:r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333772" y="3006081"/>
            <a:ext cx="11521280" cy="3735287"/>
          </a:xfrm>
        </p:spPr>
        <p:txBody>
          <a:bodyPr>
            <a:normAutofit/>
          </a:bodyPr>
          <a:lstStyle/>
          <a:p>
            <a:r>
              <a:rPr lang="it-IT" dirty="0"/>
              <a:t>Ricetta per un clistere tranquillante.</a:t>
            </a:r>
          </a:p>
          <a:p>
            <a:pPr marL="0" indent="0">
              <a:buNone/>
            </a:pPr>
            <a:r>
              <a:rPr lang="el-GR" dirty="0"/>
              <a:t>πρὸς τοὺς ἀπὸ τῶν ὑστέρων πνιγμούς·</a:t>
            </a:r>
            <a:r>
              <a:rPr lang="it-IT" dirty="0"/>
              <a:t> </a:t>
            </a:r>
            <a:r>
              <a:rPr lang="el-GR" dirty="0"/>
              <a:t>ἐνυδρίδους τοὺς </a:t>
            </a:r>
            <a:br>
              <a:rPr lang="it-IT" dirty="0"/>
            </a:br>
            <a:r>
              <a:rPr lang="el-GR" dirty="0"/>
              <a:t>νεφροὺς ξηράνας</a:t>
            </a:r>
            <a:r>
              <a:rPr lang="it-IT" dirty="0"/>
              <a:t> </a:t>
            </a:r>
            <a:r>
              <a:rPr lang="el-GR" dirty="0"/>
              <a:t>δίδου ὅσον τοῖς τρισὶν δακτύλοις</a:t>
            </a:r>
            <a:r>
              <a:rPr lang="it-IT" dirty="0"/>
              <a:t> </a:t>
            </a:r>
            <a:r>
              <a:rPr lang="el-GR" dirty="0"/>
              <a:t>λαβεῖν </a:t>
            </a:r>
            <a:br>
              <a:rPr lang="it-IT" dirty="0"/>
            </a:br>
            <a:r>
              <a:rPr lang="el-GR" dirty="0"/>
              <a:t>ἐν οἴνωι εὐώδει.</a:t>
            </a:r>
            <a:r>
              <a:rPr lang="it-IT" dirty="0"/>
              <a:t>	</a:t>
            </a:r>
            <a:r>
              <a:rPr lang="el-GR" dirty="0"/>
              <a:t>τοῦτο καὶ πρὸς τοὺς τῶν διδύμων πό-</a:t>
            </a:r>
            <a:br>
              <a:rPr lang="el-GR" dirty="0"/>
            </a:br>
            <a:r>
              <a:rPr lang="el-GR" dirty="0"/>
              <a:t>νου⟨ς⟩ βο{ι}έθει καὶ κλυστήριον ἔστιν ὕστερων. 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6" name="Immagine 5" descr="D:\MEGAsync\CPGM\ERC\medicalia vol\new project\rotoli\ricettari\recto+verso\P.Ryl. III 531\table2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3" t="36643" r="34043" b="37176"/>
          <a:stretch/>
        </p:blipFill>
        <p:spPr bwMode="auto">
          <a:xfrm>
            <a:off x="333772" y="908720"/>
            <a:ext cx="11521280" cy="19442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35" y="4990627"/>
            <a:ext cx="4064000" cy="175074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8470676" y="4838778"/>
            <a:ext cx="3203515" cy="181694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7427" y="4077072"/>
            <a:ext cx="812800" cy="31223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5057" y="4384551"/>
            <a:ext cx="3070578" cy="30108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8"/>
          <a:srcRect l="19275" t="21396" r="18120" b="17269"/>
          <a:stretch/>
        </p:blipFill>
        <p:spPr>
          <a:xfrm>
            <a:off x="4366010" y="4990627"/>
            <a:ext cx="4104665" cy="16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6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33059"/>
            <a:ext cx="6491219" cy="567045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69" y="733059"/>
            <a:ext cx="5814256" cy="567045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C2631F7-3C28-40B4-8BEE-045CBF7F3789}"/>
              </a:ext>
            </a:extLst>
          </p:cNvPr>
          <p:cNvSpPr txBox="1"/>
          <p:nvPr/>
        </p:nvSpPr>
        <p:spPr>
          <a:xfrm>
            <a:off x="423402" y="193348"/>
            <a:ext cx="6679122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799" dirty="0"/>
              <a:t>Dalla biblioteca templare di </a:t>
            </a:r>
            <a:r>
              <a:rPr lang="it-IT" sz="1799" dirty="0" err="1"/>
              <a:t>Tebtynis</a:t>
            </a:r>
            <a:r>
              <a:rPr lang="it-IT" sz="1799" dirty="0"/>
              <a:t>: PSI X 1180</a:t>
            </a:r>
          </a:p>
        </p:txBody>
      </p:sp>
    </p:spTree>
    <p:extLst>
      <p:ext uri="{BB962C8B-B14F-4D97-AF65-F5344CB8AC3E}">
        <p14:creationId xmlns:p14="http://schemas.microsoft.com/office/powerpoint/2010/main" val="385055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3B71AF2-42F3-4EF9-A5D8-63DE72406D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1" r="52701"/>
          <a:stretch/>
        </p:blipFill>
        <p:spPr>
          <a:xfrm>
            <a:off x="-1" y="41711"/>
            <a:ext cx="3868259" cy="682683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467B1FA-596A-46C4-AAD3-2AA73F450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790" y="-27250"/>
            <a:ext cx="2521595" cy="221145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AAB6879-61D3-4F30-9835-C9AA8937F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259" y="2184202"/>
            <a:ext cx="2887736" cy="4684341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FF3AB978-6C25-4FAF-A40D-F6A48E7E53B7}"/>
              </a:ext>
            </a:extLst>
          </p:cNvPr>
          <p:cNvSpPr/>
          <p:nvPr/>
        </p:nvSpPr>
        <p:spPr>
          <a:xfrm>
            <a:off x="4274553" y="1634534"/>
            <a:ext cx="2252363" cy="7618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F0A6E94A-E837-4EF5-A868-3A5551871E82}"/>
              </a:ext>
            </a:extLst>
          </p:cNvPr>
          <p:cNvCxnSpPr>
            <a:cxnSpLocks/>
          </p:cNvCxnSpPr>
          <p:nvPr/>
        </p:nvCxnSpPr>
        <p:spPr>
          <a:xfrm flipV="1">
            <a:off x="6526916" y="110931"/>
            <a:ext cx="1285781" cy="15236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948FDB9-FC01-4EDC-A0CA-E2EB58F3A564}"/>
              </a:ext>
            </a:extLst>
          </p:cNvPr>
          <p:cNvSpPr txBox="1"/>
          <p:nvPr/>
        </p:nvSpPr>
        <p:spPr>
          <a:xfrm>
            <a:off x="7812698" y="110932"/>
            <a:ext cx="4198373" cy="9538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/>
              <a:t>Per le dermatiti scagliose, se le vuoi raschiare via, tintura di papiro bruciato, foglie di alcanna, pigmento nero, frutti di acacia, mescola con urina…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C3A15BBA-CEDE-418D-AE0A-EB8558AFBA99}"/>
              </a:ext>
            </a:extLst>
          </p:cNvPr>
          <p:cNvSpPr/>
          <p:nvPr/>
        </p:nvSpPr>
        <p:spPr>
          <a:xfrm>
            <a:off x="4156054" y="3730402"/>
            <a:ext cx="1912968" cy="4416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42DC5824-789F-44CC-9A84-09803C622865}"/>
              </a:ext>
            </a:extLst>
          </p:cNvPr>
          <p:cNvCxnSpPr>
            <a:cxnSpLocks/>
          </p:cNvCxnSpPr>
          <p:nvPr/>
        </p:nvCxnSpPr>
        <p:spPr>
          <a:xfrm flipV="1">
            <a:off x="6069022" y="1157605"/>
            <a:ext cx="1743676" cy="25727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EB59FC4-FE47-4315-8AEB-D477C4B0270D}"/>
              </a:ext>
            </a:extLst>
          </p:cNvPr>
          <p:cNvSpPr txBox="1"/>
          <p:nvPr/>
        </p:nvSpPr>
        <p:spPr>
          <a:xfrm>
            <a:off x="7812698" y="1157605"/>
            <a:ext cx="4198373" cy="5230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/>
              <a:t>Per rendere il viso di un bel colorito: pesta mandorle amare con acqua e applica.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E4EB920-ED77-43CB-82A1-C8259559088F}"/>
              </a:ext>
            </a:extLst>
          </p:cNvPr>
          <p:cNvSpPr txBox="1"/>
          <p:nvPr/>
        </p:nvSpPr>
        <p:spPr>
          <a:xfrm>
            <a:off x="7812697" y="1714964"/>
            <a:ext cx="4198373" cy="1784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 err="1">
                <a:latin typeface="Calibri" panose="020F0502020204030204" pitchFamily="34" charset="0"/>
                <a:ea typeface="Calibri" panose="020F0502020204030204" pitchFamily="34" charset="0"/>
              </a:rPr>
              <a:t>Kriton</a:t>
            </a:r>
            <a:r>
              <a:rPr lang="it-IT" sz="11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100" i="1" dirty="0" err="1">
                <a:latin typeface="Calibri" panose="020F0502020204030204" pitchFamily="34" charset="0"/>
                <a:ea typeface="Calibri" panose="020F0502020204030204" pitchFamily="34" charset="0"/>
              </a:rPr>
              <a:t>ap</a:t>
            </a:r>
            <a:r>
              <a:rPr lang="it-IT" sz="1100" i="1" dirty="0"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it-IT" sz="1100" dirty="0" err="1">
                <a:latin typeface="Calibri" panose="020F0502020204030204" pitchFamily="34" charset="0"/>
                <a:ea typeface="Calibri" panose="020F0502020204030204" pitchFamily="34" charset="0"/>
              </a:rPr>
              <a:t>Gal</a:t>
            </a:r>
            <a:r>
              <a:rPr lang="it-IT" sz="1100" dirty="0"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it-IT" sz="1100" i="1" dirty="0" err="1">
                <a:latin typeface="Calibri" panose="020F0502020204030204" pitchFamily="34" charset="0"/>
                <a:ea typeface="Calibri" panose="020F0502020204030204" pitchFamily="34" charset="0"/>
              </a:rPr>
              <a:t>Comp.med.loc</a:t>
            </a:r>
            <a:r>
              <a:rPr lang="it-IT" sz="1100" i="1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r>
              <a:rPr lang="it-IT" sz="1100" dirty="0">
                <a:latin typeface="Calibri" panose="020F0502020204030204" pitchFamily="34" charset="0"/>
                <a:ea typeface="Calibri" panose="020F0502020204030204" pitchFamily="34" charset="0"/>
              </a:rPr>
              <a:t> XII 825 K. 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̓́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πειτα προαποσμη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́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ξας το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̀ 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προ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́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σωπον λα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́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μβανε του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͂ 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φαρμα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́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κου βραχυ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̀ 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τω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͂ͅ 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δακτυ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́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λω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ͅ, 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̓́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πειτα α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̓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μφοτε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́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ραις ται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͂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ς χερσι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̀ 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διατρι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́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ψας περια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́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λειφε του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̀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ς 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ι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̓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́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νθους του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͂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το και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̀ 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τετανο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̀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ν και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̀ 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καθαρο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̀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ν διαφυλα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́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ττει το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̀ 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προ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́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σωπον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̓́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λλο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l-GR" sz="1100" b="1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it-IT" sz="1100" b="1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̓</a:t>
            </a:r>
            <a:r>
              <a:rPr lang="el-GR" sz="1100" b="1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μυ</a:t>
            </a:r>
            <a:r>
              <a:rPr lang="it-IT" sz="1100" b="1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́</a:t>
            </a:r>
            <a:r>
              <a:rPr lang="el-GR" sz="1100" b="1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γδαλα πικρα</a:t>
            </a:r>
            <a:r>
              <a:rPr lang="it-IT" sz="1100" b="1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̀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̓́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ξει διαλυ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́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σας και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̀ 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τρι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́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ψας ε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̓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πιμελω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͂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ς </a:t>
            </a:r>
            <a:r>
              <a:rPr lang="el-GR" sz="1100" b="1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κατα</a:t>
            </a:r>
            <a:r>
              <a:rPr lang="it-IT" sz="1100" b="1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́</a:t>
            </a:r>
            <a:r>
              <a:rPr lang="el-GR" sz="1100" b="1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χριε</a:t>
            </a:r>
            <a:r>
              <a:rPr lang="el-GR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το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̀ </a:t>
            </a:r>
            <a:r>
              <a:rPr lang="el-GR" sz="1100" b="1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προ</a:t>
            </a:r>
            <a:r>
              <a:rPr lang="it-IT" sz="1100" b="1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́</a:t>
            </a:r>
            <a:r>
              <a:rPr lang="el-GR" sz="1100" b="1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σωπον</a:t>
            </a:r>
            <a:r>
              <a:rPr lang="it-IT" sz="1100" dirty="0"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it-IT" sz="1100" dirty="0"/>
              <a:t>Dopo aver lavato il viso, prendi col dito un po’ di farmaco, poi, dopo averlo strofinato su entrambe le mani, spalmalo sulle eruzioni cutanee e manterrà il viso liscio e pulito. Un altro: sciogli in aceto mandorle amare e pestale accuratamente, applica sul viso.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24063EB2-BBBA-42A8-AED6-1E4FAA0CF4B4}"/>
              </a:ext>
            </a:extLst>
          </p:cNvPr>
          <p:cNvSpPr/>
          <p:nvPr/>
        </p:nvSpPr>
        <p:spPr>
          <a:xfrm>
            <a:off x="4172977" y="4876429"/>
            <a:ext cx="2285408" cy="4416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9"/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C4D2FC4B-D4DE-49D9-991F-D5333721B889}"/>
              </a:ext>
            </a:extLst>
          </p:cNvPr>
          <p:cNvCxnSpPr>
            <a:cxnSpLocks/>
          </p:cNvCxnSpPr>
          <p:nvPr/>
        </p:nvCxnSpPr>
        <p:spPr>
          <a:xfrm flipV="1">
            <a:off x="6458384" y="3533878"/>
            <a:ext cx="1438957" cy="13425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224DAB7-8FD5-46C7-AC16-BBDC54CB13ED}"/>
              </a:ext>
            </a:extLst>
          </p:cNvPr>
          <p:cNvSpPr txBox="1"/>
          <p:nvPr/>
        </p:nvSpPr>
        <p:spPr>
          <a:xfrm>
            <a:off x="7897342" y="3533878"/>
            <a:ext cx="4198373" cy="9538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/>
              <a:t>(impiastro) arancione: scorza di radice di </a:t>
            </a:r>
            <a:r>
              <a:rPr lang="it-IT" sz="1400" dirty="0" err="1"/>
              <a:t>doricnio</a:t>
            </a:r>
            <a:r>
              <a:rPr lang="it-IT" sz="1400" dirty="0"/>
              <a:t> (convolvolo), ossido di piombo, solfato di rame in scaglie: ciascuno dr. 12; carbonato di piombo dr. 36; ocra minea dr. 8; aceto quanto serve. 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9AA2679-4979-4E4D-9781-21530A93CDB4}"/>
              </a:ext>
            </a:extLst>
          </p:cNvPr>
          <p:cNvSpPr txBox="1"/>
          <p:nvPr/>
        </p:nvSpPr>
        <p:spPr>
          <a:xfrm>
            <a:off x="7897341" y="4781561"/>
            <a:ext cx="4181445" cy="1107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Gal</a:t>
            </a:r>
            <a:r>
              <a:rPr lang="it-IT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it-IT" sz="11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Comp.med.gen</a:t>
            </a:r>
            <a:r>
              <a:rPr lang="it-IT" sz="11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r>
              <a:rPr lang="it-IT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518 K. 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καθα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́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περ </a:t>
            </a:r>
            <a:r>
              <a:rPr lang="el-GR" sz="1100" b="1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lang="it-IT" sz="1100" b="1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̀</a:t>
            </a:r>
            <a:r>
              <a:rPr lang="el-GR" sz="1100" b="1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ν ε</a:t>
            </a:r>
            <a:r>
              <a:rPr lang="it-IT" sz="1100" b="1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̓</a:t>
            </a:r>
            <a:r>
              <a:rPr lang="el-GR" sz="1100" b="1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νδοξοτα</a:t>
            </a:r>
            <a:r>
              <a:rPr lang="it-IT" sz="1100" b="1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́</a:t>
            </a:r>
            <a:r>
              <a:rPr lang="el-GR" sz="1100" b="1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την τω</a:t>
            </a:r>
            <a:r>
              <a:rPr lang="it-IT" sz="1100" b="1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͂</a:t>
            </a:r>
            <a:r>
              <a:rPr lang="el-GR" sz="1100" b="1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ν κιρρω</a:t>
            </a:r>
            <a:r>
              <a:rPr lang="it-IT" sz="1100" b="1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͂</a:t>
            </a:r>
            <a:r>
              <a:rPr lang="el-GR" sz="1100" b="1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η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̔̀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ν 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DokChampa" panose="020B0604020202020204" pitchFamily="34" charset="-34"/>
              </a:rPr>
              <a:t>ο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DokChampa" panose="020B0604020202020204" pitchFamily="34" charset="-34"/>
              </a:rPr>
              <a:t>̓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νομ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DokChampa" panose="020B0604020202020204" pitchFamily="34" charset="-34"/>
              </a:rPr>
              <a:t>α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DokChampa" panose="020B0604020202020204" pitchFamily="34" charset="-34"/>
              </a:rPr>
              <a:t>́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ζουσι δι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DokChampa" panose="020B0604020202020204" pitchFamily="34" charset="-34"/>
              </a:rPr>
              <a:t>α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DokChampa" panose="020B0604020202020204" pitchFamily="34" charset="-34"/>
              </a:rPr>
              <a:t>̀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δικτ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DokChampa" panose="020B0604020202020204" pitchFamily="34" charset="-34"/>
              </a:rPr>
              <a:t>α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DokChampa" panose="020B0604020202020204" pitchFamily="34" charset="-34"/>
              </a:rPr>
              <a:t>́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μνου τ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DokChampa" panose="020B0604020202020204" pitchFamily="34" charset="-34"/>
              </a:rPr>
              <a:t>ω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DokChampa" panose="020B0604020202020204" pitchFamily="34" charset="-34"/>
              </a:rPr>
              <a:t>͂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ν 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ι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̔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ερ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DokChampa" panose="020B0604020202020204" pitchFamily="34" charset="-34"/>
              </a:rPr>
              <a:t>ω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DokChampa" panose="020B0604020202020204" pitchFamily="34" charset="-34"/>
              </a:rPr>
              <a:t>͂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ν 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DokChampa" panose="020B0604020202020204" pitchFamily="34" charset="-34"/>
              </a:rPr>
              <a:t>ο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DokChampa" panose="020B0604020202020204" pitchFamily="34" charset="-34"/>
              </a:rPr>
              <a:t>̓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νομαζομ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DokChampa" panose="020B0604020202020204" pitchFamily="34" charset="-34"/>
              </a:rPr>
              <a:t>ε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DokChampa" panose="020B0604020202020204" pitchFamily="34" charset="-34"/>
              </a:rPr>
              <a:t>́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νων κα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DokChampa" panose="020B0604020202020204" pitchFamily="34" charset="-34"/>
              </a:rPr>
              <a:t>ι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DokChampa" panose="020B0604020202020204" pitchFamily="34" charset="-34"/>
              </a:rPr>
              <a:t>̀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DokChampa" panose="020B0604020202020204" pitchFamily="34" charset="-34"/>
              </a:rPr>
              <a:t>υ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DokChampa" panose="020B0604020202020204" pitchFamily="34" charset="-34"/>
              </a:rPr>
              <a:t>̓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́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̔́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σπερ </a:t>
            </a:r>
            <a:r>
              <a:rPr lang="el-GR" sz="1100" b="1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η</a:t>
            </a:r>
            <a:r>
              <a:rPr lang="it-IT" sz="1100" b="1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̔</a:t>
            </a:r>
            <a:r>
              <a:rPr lang="it-IT" sz="1100" b="1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100" b="1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DokChampa" panose="020B0604020202020204" pitchFamily="34" charset="-34"/>
              </a:rPr>
              <a:t>ι</a:t>
            </a:r>
            <a:r>
              <a:rPr lang="it-IT" sz="1100" b="1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DokChampa" panose="020B0604020202020204" pitchFamily="34" charset="-34"/>
              </a:rPr>
              <a:t>̓́</a:t>
            </a:r>
            <a:r>
              <a:rPr lang="el-GR" sz="1100" b="1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σις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̓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πειδη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́ 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φασιν αυ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̓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τα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̀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ς ε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̓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κ τω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͂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ν 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ι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̔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ερ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DokChampa" panose="020B0604020202020204" pitchFamily="34" charset="-34"/>
              </a:rPr>
              <a:t>ω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DokChampa" panose="020B0604020202020204" pitchFamily="34" charset="-34"/>
              </a:rPr>
              <a:t>͂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ν τ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DokChampa" panose="020B0604020202020204" pitchFamily="34" charset="-34"/>
              </a:rPr>
              <a:t>ω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DokChampa" panose="020B0604020202020204" pitchFamily="34" charset="-34"/>
              </a:rPr>
              <a:t>͂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ν 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DokChampa" panose="020B0604020202020204" pitchFamily="34" charset="-34"/>
              </a:rPr>
              <a:t>ε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DokChampa" panose="020B0604020202020204" pitchFamily="34" charset="-34"/>
              </a:rPr>
              <a:t>̓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ν Α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ι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̓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DokChampa" panose="020B0604020202020204" pitchFamily="34" charset="-34"/>
              </a:rPr>
              <a:t>υ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DokChampa" panose="020B0604020202020204" pitchFamily="34" charset="-34"/>
              </a:rPr>
              <a:t>́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πτ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DokChampa" panose="020B0604020202020204" pitchFamily="34" charset="-34"/>
              </a:rPr>
              <a:t>ω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DokChampa" panose="020B0604020202020204" pitchFamily="34" charset="-34"/>
              </a:rPr>
              <a:t>ͅ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κομισθ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η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͂</a:t>
            </a:r>
            <a:r>
              <a:rPr lang="el-GR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ναι</a:t>
            </a:r>
            <a:r>
              <a:rPr lang="it-IT" sz="1100" dirty="0">
                <a:solidFill>
                  <a:schemeClr val="bg1"/>
                </a:solidFill>
                <a:latin typeface="IFAO-Grec Unicode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 Come il più illustre tra gli impiastri arancioni, che chiamano «fatto con il dittamo», e anch’esso tra quelli cosiddetti «sacri», come l’«Iside», poiché dicono che siano stati portati dei templi d'Egitto.</a:t>
            </a:r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2931905-3F40-4D29-B3BB-36EB7436C8C5}"/>
              </a:ext>
            </a:extLst>
          </p:cNvPr>
          <p:cNvSpPr txBox="1"/>
          <p:nvPr/>
        </p:nvSpPr>
        <p:spPr>
          <a:xfrm>
            <a:off x="7880413" y="6030492"/>
            <a:ext cx="4198373" cy="7386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 err="1">
                <a:solidFill>
                  <a:schemeClr val="bg1"/>
                </a:solidFill>
              </a:rPr>
              <a:t>Fr</a:t>
            </a:r>
            <a:r>
              <a:rPr lang="it-IT" sz="1400" dirty="0">
                <a:solidFill>
                  <a:schemeClr val="bg1"/>
                </a:solidFill>
              </a:rPr>
              <a:t>. a col iii, 21 </a:t>
            </a:r>
            <a:r>
              <a:rPr lang="el-GR" sz="1400" dirty="0">
                <a:solidFill>
                  <a:schemeClr val="bg1"/>
                </a:solidFill>
              </a:rPr>
              <a:t>ἴβ[ιο]ϲ κόπρον</a:t>
            </a:r>
            <a:r>
              <a:rPr lang="it-IT" sz="1400" dirty="0">
                <a:solidFill>
                  <a:schemeClr val="bg1"/>
                </a:solidFill>
              </a:rPr>
              <a:t> «sterco di ibis»</a:t>
            </a:r>
          </a:p>
          <a:p>
            <a:endParaRPr lang="it-IT" sz="1400" dirty="0">
              <a:solidFill>
                <a:schemeClr val="bg1"/>
              </a:solidFill>
            </a:endParaRPr>
          </a:p>
          <a:p>
            <a:r>
              <a:rPr lang="it-IT" sz="1400" dirty="0">
                <a:solidFill>
                  <a:schemeClr val="bg1"/>
                </a:solidFill>
              </a:rPr>
              <a:t>		</a:t>
            </a:r>
            <a:r>
              <a:rPr lang="it-IT" sz="1400" dirty="0">
                <a:solidFill>
                  <a:schemeClr val="bg1"/>
                </a:solidFill>
                <a:sym typeface="Wingdings" panose="05000000000000000000" pitchFamily="2" charset="2"/>
              </a:rPr>
              <a:t> «</a:t>
            </a:r>
            <a:r>
              <a:rPr lang="it-IT" sz="1400" dirty="0" err="1">
                <a:solidFill>
                  <a:schemeClr val="bg1"/>
                </a:solidFill>
                <a:sym typeface="Wingdings" panose="05000000000000000000" pitchFamily="2" charset="2"/>
              </a:rPr>
              <a:t>Dreckapotheke</a:t>
            </a:r>
            <a:r>
              <a:rPr lang="it-IT" sz="1400" dirty="0">
                <a:solidFill>
                  <a:schemeClr val="bg1"/>
                </a:solidFill>
                <a:sym typeface="Wingdings" panose="05000000000000000000" pitchFamily="2" charset="2"/>
              </a:rPr>
              <a:t>»</a:t>
            </a:r>
            <a:endParaRPr lang="it-IT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60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46" t="2336" r="1" b="54602"/>
          <a:stretch/>
        </p:blipFill>
        <p:spPr>
          <a:xfrm>
            <a:off x="202410" y="62590"/>
            <a:ext cx="8329056" cy="673281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1466" y="62590"/>
            <a:ext cx="3604224" cy="271833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1AD59D8-9E88-4B27-9524-81909941445F}"/>
              </a:ext>
            </a:extLst>
          </p:cNvPr>
          <p:cNvSpPr txBox="1"/>
          <p:nvPr/>
        </p:nvSpPr>
        <p:spPr>
          <a:xfrm>
            <a:off x="9046740" y="3284984"/>
            <a:ext cx="2785544" cy="31077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 err="1"/>
              <a:t>Fr</a:t>
            </a:r>
            <a:r>
              <a:rPr lang="it-IT" sz="1400" dirty="0"/>
              <a:t>. B, col. iii</a:t>
            </a:r>
          </a:p>
          <a:p>
            <a:endParaRPr lang="it-IT" sz="1400" dirty="0"/>
          </a:p>
          <a:p>
            <a:r>
              <a:rPr lang="it-IT" sz="1400" dirty="0"/>
              <a:t>…rimuovi con la mano e con quelli di essi che sono «appesi» applica l’unguento ai licheni.</a:t>
            </a:r>
          </a:p>
          <a:p>
            <a:r>
              <a:rPr lang="it-IT" sz="1400" dirty="0"/>
              <a:t>---</a:t>
            </a:r>
          </a:p>
          <a:p>
            <a:r>
              <a:rPr lang="it-IT" sz="1400" dirty="0"/>
              <a:t>(Unguento/collirio) nero per gli occhi psorici: ossido di zinco dr. 10, pepe dr. 1 e 4 oboli, oppio dr. 1 e 3 oboli, antimonio dr. 10, solfato di rame 4 oboli e ½, solfato di rame greggio dr. 1 e 1 obolo e ½, gomma arabica dr. 5, usa con acqua</a:t>
            </a:r>
          </a:p>
        </p:txBody>
      </p:sp>
    </p:spTree>
    <p:extLst>
      <p:ext uri="{BB962C8B-B14F-4D97-AF65-F5344CB8AC3E}">
        <p14:creationId xmlns:p14="http://schemas.microsoft.com/office/powerpoint/2010/main" val="322194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65093" y="-99392"/>
            <a:ext cx="9601200" cy="1143000"/>
          </a:xfrm>
        </p:spPr>
        <p:txBody>
          <a:bodyPr/>
          <a:lstStyle/>
          <a:p>
            <a:r>
              <a:rPr lang="it-IT" dirty="0"/>
              <a:t>L’oftalmologia nei papiri: i colliri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9956" y="1484784"/>
            <a:ext cx="8712968" cy="5211562"/>
          </a:xfrm>
        </p:spPr>
        <p:txBody>
          <a:bodyPr>
            <a:normAutofit/>
          </a:bodyPr>
          <a:lstStyle/>
          <a:p>
            <a:r>
              <a:rPr lang="it-IT" dirty="0"/>
              <a:t>Galeno, </a:t>
            </a:r>
            <a:r>
              <a:rPr lang="it-IT" i="1" dirty="0"/>
              <a:t>Composizione dei medicamenti secondo i luoghi</a:t>
            </a:r>
            <a:r>
              <a:rPr lang="it-IT" dirty="0"/>
              <a:t> IV 7: 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τὸ ἀχάριϲτον ἐπιγραφόμενον, πρὸϲ τὰϲ μεγίϲταϲ ἐπιφοράϲ. μόνῳ τούτῳ ἐν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Αἰγύπτῳ οἱ ἰατροὶ χρώμενοι εὐημεροῦϲι καὶ μάλιϲτα ἐπὶ τῶν ἀγροικοτέρων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καδμείαϲ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δραχμὰϲ ιϛʹ,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ἀκακίαϲ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ηʹ,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χαλκοῦ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κεκαυμένου καὶ πεπλυμένου &lt; ηʹ,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ὀπίου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δραχμὰϲ δʹ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ἐρείκηϲ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καρποῦ δραχμὰϲ δʹ,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ϲμύρνηϲ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δʹ,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κόμμεωϲ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δραχμὰϲ ιϛʹ. ὕδατι ἀναλάμβανε</a:t>
            </a:r>
            <a:r>
              <a:rPr lang="it-IT" dirty="0"/>
              <a:t> .</a:t>
            </a:r>
          </a:p>
          <a:p>
            <a:r>
              <a:rPr lang="it-IT" dirty="0"/>
              <a:t>«Il cosiddetto ‘spietato’, contro forti lacrimazioni. Nell’uso di questo singolo rimedio, i medici in Egitto hanno successo, specialmente presso le popolazioni rurali. </a:t>
            </a:r>
            <a:r>
              <a:rPr lang="it-IT" b="1" dirty="0"/>
              <a:t>Ossido di zinco </a:t>
            </a:r>
            <a:r>
              <a:rPr lang="it-IT" dirty="0"/>
              <a:t>dracme 16, </a:t>
            </a:r>
            <a:r>
              <a:rPr lang="it-IT" b="1" dirty="0"/>
              <a:t>acacia</a:t>
            </a:r>
            <a:r>
              <a:rPr lang="it-IT" dirty="0"/>
              <a:t> dr. 8, </a:t>
            </a:r>
            <a:r>
              <a:rPr lang="it-IT" b="1" dirty="0"/>
              <a:t>rame</a:t>
            </a:r>
            <a:r>
              <a:rPr lang="it-IT" dirty="0"/>
              <a:t> bruciato e lavato dr. 8, succo di </a:t>
            </a:r>
            <a:r>
              <a:rPr lang="it-IT" b="1" dirty="0"/>
              <a:t>papavero</a:t>
            </a:r>
            <a:r>
              <a:rPr lang="it-IT" dirty="0"/>
              <a:t> dr. 4, frutto di </a:t>
            </a:r>
            <a:r>
              <a:rPr lang="it-IT" b="1" dirty="0"/>
              <a:t>erica</a:t>
            </a:r>
            <a:r>
              <a:rPr lang="it-IT" dirty="0"/>
              <a:t> dr. 4, </a:t>
            </a:r>
            <a:r>
              <a:rPr lang="it-IT" b="1" dirty="0"/>
              <a:t>mirra</a:t>
            </a:r>
            <a:r>
              <a:rPr lang="it-IT" dirty="0"/>
              <a:t> dr. 4, </a:t>
            </a:r>
            <a:r>
              <a:rPr lang="it-IT" b="1" dirty="0"/>
              <a:t>gomma arabic</a:t>
            </a:r>
            <a:r>
              <a:rPr lang="it-IT" dirty="0"/>
              <a:t>a dr. 16. Prendi con acqua.»</a:t>
            </a:r>
          </a:p>
        </p:txBody>
      </p:sp>
    </p:spTree>
    <p:extLst>
      <p:ext uri="{BB962C8B-B14F-4D97-AF65-F5344CB8AC3E}">
        <p14:creationId xmlns:p14="http://schemas.microsoft.com/office/powerpoint/2010/main" val="248228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36703A7-7221-40F4-B558-A3031C887D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700" r="32957" b="46850"/>
          <a:stretch/>
        </p:blipFill>
        <p:spPr>
          <a:xfrm>
            <a:off x="261764" y="116631"/>
            <a:ext cx="4248472" cy="6715327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F4BD815D-B87C-431F-9A26-6876B46CC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4914" y="866336"/>
            <a:ext cx="4176464" cy="5875032"/>
          </a:xfrm>
        </p:spPr>
        <p:txBody>
          <a:bodyPr>
            <a:normAutofit/>
          </a:bodyPr>
          <a:lstStyle/>
          <a:p>
            <a:r>
              <a:rPr lang="it-IT" dirty="0" err="1"/>
              <a:t>P.Grenf</a:t>
            </a:r>
            <a:r>
              <a:rPr lang="it-IT" dirty="0"/>
              <a:t>. I 52: ricetta per collirio </a:t>
            </a:r>
            <a:r>
              <a:rPr lang="it-IT" i="1" dirty="0" err="1"/>
              <a:t>achariston</a:t>
            </a:r>
            <a:r>
              <a:rPr lang="it-IT" dirty="0"/>
              <a:t> e per una pomata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dirty="0"/>
              <a:t>(Collirio) spietato:</a:t>
            </a:r>
            <a:br>
              <a:rPr lang="it-IT" dirty="0"/>
            </a:br>
            <a:br>
              <a:rPr lang="it-IT" dirty="0"/>
            </a:br>
            <a:r>
              <a:rPr lang="it-IT" dirty="0"/>
              <a:t>ossido di zinco, dracme 8</a:t>
            </a:r>
            <a:br>
              <a:rPr lang="it-IT" dirty="0"/>
            </a:br>
            <a:r>
              <a:rPr lang="it-IT" dirty="0"/>
              <a:t>rame, dracme 8</a:t>
            </a:r>
            <a:br>
              <a:rPr lang="it-IT" dirty="0"/>
            </a:br>
            <a:r>
              <a:rPr lang="it-IT" dirty="0"/>
              <a:t>succo di papavero, dracme 8</a:t>
            </a:r>
            <a:br>
              <a:rPr lang="it-IT" dirty="0"/>
            </a:br>
            <a:r>
              <a:rPr lang="it-IT" dirty="0"/>
              <a:t>gomma arabica, dracme 8.</a:t>
            </a:r>
            <a:br>
              <a:rPr lang="it-IT" dirty="0"/>
            </a:br>
            <a:br>
              <a:rPr lang="it-IT" dirty="0"/>
            </a:br>
            <a:r>
              <a:rPr lang="it-IT" dirty="0"/>
              <a:t>Pomata</a:t>
            </a:r>
          </a:p>
          <a:p>
            <a:pPr marL="0" indent="0">
              <a:buNone/>
            </a:pPr>
            <a:r>
              <a:rPr lang="it-IT" dirty="0"/>
              <a:t>resina colofonia, dracme 8</a:t>
            </a:r>
            <a:br>
              <a:rPr lang="it-IT" dirty="0"/>
            </a:br>
            <a:r>
              <a:rPr lang="it-IT" dirty="0"/>
              <a:t>…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9DB51D3-4CD1-4FE4-9748-F3AF7427F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236" y="133399"/>
            <a:ext cx="3019846" cy="23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2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3813" y="0"/>
            <a:ext cx="9601200" cy="1143000"/>
          </a:xfrm>
        </p:spPr>
        <p:txBody>
          <a:bodyPr/>
          <a:lstStyle/>
          <a:p>
            <a:r>
              <a:rPr lang="it-IT" dirty="0"/>
              <a:t>I medici migliori sono egiziani (</a:t>
            </a:r>
            <a:r>
              <a:rPr lang="it-IT" dirty="0" err="1"/>
              <a:t>Hdt</a:t>
            </a:r>
            <a:r>
              <a:rPr lang="it-IT" dirty="0"/>
              <a:t> III 129)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«L’arte della medicina in Egitto è così suddivisa: ciascun medico non cura più malattie, ma una sola. Ogni luogo è pieno di medici: ci sono i medici per gli occhi, quelli per la testa, quelli per i denti, quelli per le affezioni intestinali e quelli per le malattie interne» (</a:t>
            </a:r>
            <a:r>
              <a:rPr lang="it-IT" dirty="0" err="1"/>
              <a:t>Hdt</a:t>
            </a:r>
            <a:r>
              <a:rPr lang="it-IT" dirty="0"/>
              <a:t> II 84)</a:t>
            </a:r>
          </a:p>
          <a:p>
            <a:r>
              <a:rPr lang="it-IT" dirty="0"/>
              <a:t>«Seguono questo regime di vita: si purgano per tre giorni di seguito ogni mese, cercando di assicurarsi la salute con emetici e clisteri, nella convinzione che tutte le malattie derivino agli uomini dai cibi di cui si nutrono. Del resto gli Egiziani sono, dopo i Libici, gli uomini più sani del mondo anche per altri motivi e cioè, secondo me, per il clima del paese, perché le stagioni non presentano mutamenti: le malattie infatti colpiscono gli uomini soprattutto nei momenti di cambiamento, e in particolare durante i cambi di stagione» (</a:t>
            </a:r>
            <a:r>
              <a:rPr lang="it-IT" dirty="0" err="1"/>
              <a:t>Hdt</a:t>
            </a:r>
            <a:r>
              <a:rPr lang="it-IT" dirty="0"/>
              <a:t> II 77,2-3)</a:t>
            </a:r>
          </a:p>
        </p:txBody>
      </p:sp>
    </p:spTree>
    <p:extLst>
      <p:ext uri="{BB962C8B-B14F-4D97-AF65-F5344CB8AC3E}">
        <p14:creationId xmlns:p14="http://schemas.microsoft.com/office/powerpoint/2010/main" val="399338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F4BD815D-B87C-431F-9A26-6876B46CC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5064" y="433168"/>
            <a:ext cx="4176464" cy="5991664"/>
          </a:xfrm>
        </p:spPr>
        <p:txBody>
          <a:bodyPr>
            <a:normAutofit/>
          </a:bodyPr>
          <a:lstStyle/>
          <a:p>
            <a:r>
              <a:rPr lang="it-IT" dirty="0" err="1"/>
              <a:t>P.Grenf</a:t>
            </a:r>
            <a:r>
              <a:rPr lang="it-IT" dirty="0"/>
              <a:t>. I 52: ricetta per collirio </a:t>
            </a:r>
            <a:r>
              <a:rPr lang="it-IT" i="1" dirty="0" err="1"/>
              <a:t>achariston</a:t>
            </a:r>
            <a:r>
              <a:rPr lang="it-IT" dirty="0"/>
              <a:t> e per una pomata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dirty="0"/>
              <a:t>Pomata</a:t>
            </a:r>
          </a:p>
          <a:p>
            <a:pPr marL="0" indent="0">
              <a:buNone/>
            </a:pPr>
            <a:r>
              <a:rPr lang="it-IT" dirty="0"/>
              <a:t>resina colofonia, dracme 40</a:t>
            </a:r>
            <a:br>
              <a:rPr lang="it-IT" dirty="0"/>
            </a:br>
            <a:r>
              <a:rPr lang="it-IT" dirty="0"/>
              <a:t>cera, dracme 28</a:t>
            </a:r>
            <a:br>
              <a:rPr lang="it-IT" dirty="0"/>
            </a:br>
            <a:r>
              <a:rPr lang="it-IT" dirty="0" err="1"/>
              <a:t>gàlbano</a:t>
            </a:r>
            <a:r>
              <a:rPr lang="it-IT" dirty="0"/>
              <a:t>, dracme 12</a:t>
            </a:r>
            <a:br>
              <a:rPr lang="it-IT" dirty="0"/>
            </a:br>
            <a:r>
              <a:rPr lang="it-IT" dirty="0"/>
              <a:t>succo di </a:t>
            </a:r>
            <a:r>
              <a:rPr lang="it-IT" dirty="0" err="1"/>
              <a:t>pànace</a:t>
            </a:r>
            <a:r>
              <a:rPr lang="it-IT" dirty="0"/>
              <a:t>, dracme 2</a:t>
            </a:r>
            <a:br>
              <a:rPr lang="it-IT" dirty="0"/>
            </a:br>
            <a:r>
              <a:rPr lang="it-IT" dirty="0"/>
              <a:t>pece, dracme 2</a:t>
            </a:r>
            <a:br>
              <a:rPr lang="it-IT" dirty="0"/>
            </a:br>
            <a:br>
              <a:rPr lang="it-IT" dirty="0"/>
            </a:br>
            <a:r>
              <a:rPr lang="it-IT" dirty="0"/>
              <a:t>(Collirio) spietato:</a:t>
            </a:r>
            <a:br>
              <a:rPr lang="it-IT" dirty="0"/>
            </a:br>
            <a:br>
              <a:rPr lang="it-IT" dirty="0"/>
            </a:br>
            <a:r>
              <a:rPr lang="it-IT" dirty="0"/>
              <a:t>ossido di zinco, dracme 8</a:t>
            </a:r>
            <a:br>
              <a:rPr lang="it-IT" dirty="0"/>
            </a:br>
            <a:r>
              <a:rPr lang="it-IT" dirty="0"/>
              <a:t>succo di papavero, dracme 8</a:t>
            </a:r>
            <a:br>
              <a:rPr lang="it-IT" dirty="0"/>
            </a:br>
            <a:r>
              <a:rPr lang="it-IT" dirty="0"/>
              <a:t>rame bruciato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21EF54C-2BD4-4408-8D41-7EB138A51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3" t="64700" r="-1128" b="5901"/>
          <a:stretch/>
        </p:blipFill>
        <p:spPr>
          <a:xfrm>
            <a:off x="217691" y="116632"/>
            <a:ext cx="7529981" cy="439248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E632A9C-74C1-44FD-A669-A9A1A3EA9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50" y="4526220"/>
            <a:ext cx="6230219" cy="16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6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390556" y="404664"/>
            <a:ext cx="4536504" cy="5875032"/>
          </a:xfrm>
        </p:spPr>
        <p:txBody>
          <a:bodyPr>
            <a:normAutofit/>
          </a:bodyPr>
          <a:lstStyle/>
          <a:p>
            <a:r>
              <a:rPr lang="it-IT" dirty="0" err="1"/>
              <a:t>P.Princ</a:t>
            </a:r>
            <a:r>
              <a:rPr lang="it-IT" dirty="0"/>
              <a:t>. III 155: ricette per colliri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dirty="0"/>
              <a:t>(Collirio) astringente per le pustole:</a:t>
            </a:r>
            <a:br>
              <a:rPr lang="it-IT" dirty="0"/>
            </a:br>
            <a:br>
              <a:rPr lang="it-IT" dirty="0"/>
            </a:br>
            <a:r>
              <a:rPr lang="it-IT" dirty="0"/>
              <a:t>pepe, dracme 2</a:t>
            </a:r>
            <a:br>
              <a:rPr lang="it-IT" dirty="0"/>
            </a:br>
            <a:r>
              <a:rPr lang="it-IT" dirty="0"/>
              <a:t>monossido di piombo, dracme 2</a:t>
            </a:r>
            <a:br>
              <a:rPr lang="it-IT" dirty="0"/>
            </a:br>
            <a:r>
              <a:rPr lang="it-IT" dirty="0"/>
              <a:t>mirra, dracme 4</a:t>
            </a:r>
            <a:br>
              <a:rPr lang="it-IT" dirty="0"/>
            </a:br>
            <a:r>
              <a:rPr lang="it-IT" dirty="0"/>
              <a:t>spremitura, dracme 2</a:t>
            </a:r>
            <a:br>
              <a:rPr lang="it-IT" dirty="0"/>
            </a:br>
            <a:r>
              <a:rPr lang="it-IT" dirty="0"/>
              <a:t>gomma arabica, dracme 10.</a:t>
            </a:r>
            <a:br>
              <a:rPr lang="it-IT" dirty="0"/>
            </a:br>
            <a:br>
              <a:rPr lang="it-IT" dirty="0"/>
            </a:br>
            <a:r>
              <a:rPr lang="it-IT" dirty="0"/>
              <a:t>Usa con vino</a:t>
            </a:r>
            <a:r>
              <a:rPr lang="el-GR" dirty="0"/>
              <a:t>, </a:t>
            </a:r>
            <a:r>
              <a:rPr lang="it-IT" dirty="0"/>
              <a:t>aggiungendo la gomma arabica (?).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F9D0A53-52B5-4339-A48D-DEABCB1DF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6" y="20959"/>
            <a:ext cx="3982203" cy="684784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9B2827C-87E2-41D9-8FBF-A958DBD4F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196" y="404664"/>
            <a:ext cx="2848373" cy="330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78588" y="563492"/>
            <a:ext cx="4176464" cy="5731016"/>
          </a:xfrm>
        </p:spPr>
        <p:txBody>
          <a:bodyPr>
            <a:normAutofit lnSpcReduction="10000"/>
          </a:bodyPr>
          <a:lstStyle/>
          <a:p>
            <a:r>
              <a:rPr lang="it-IT" dirty="0" err="1"/>
              <a:t>P.Princ</a:t>
            </a:r>
            <a:r>
              <a:rPr lang="it-IT" dirty="0"/>
              <a:t>. III 155 verso: ricetta per colliri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dirty="0"/>
              <a:t>(Collirio) pediatrico:</a:t>
            </a:r>
            <a:br>
              <a:rPr lang="it-IT" dirty="0"/>
            </a:br>
            <a:br>
              <a:rPr lang="it-IT" dirty="0"/>
            </a:br>
            <a:r>
              <a:rPr lang="it-IT" dirty="0"/>
              <a:t>rame bruciato, dracme 4</a:t>
            </a:r>
            <a:br>
              <a:rPr lang="it-IT" dirty="0"/>
            </a:br>
            <a:r>
              <a:rPr lang="it-IT" dirty="0"/>
              <a:t>ossido di zinco, dracme 6 o 8</a:t>
            </a:r>
            <a:br>
              <a:rPr lang="it-IT" dirty="0"/>
            </a:br>
            <a:r>
              <a:rPr lang="it-IT" dirty="0"/>
              <a:t>succo di papavero, dracme 2 o 6</a:t>
            </a:r>
            <a:br>
              <a:rPr lang="it-IT" dirty="0"/>
            </a:br>
            <a:r>
              <a:rPr lang="it-IT" dirty="0"/>
              <a:t>mirra, dracme 2 e 2 oboli</a:t>
            </a:r>
            <a:br>
              <a:rPr lang="it-IT" dirty="0"/>
            </a:br>
            <a:r>
              <a:rPr lang="it-IT" dirty="0"/>
              <a:t>semi di erica, dracme 2</a:t>
            </a:r>
            <a:br>
              <a:rPr lang="it-IT" dirty="0"/>
            </a:br>
            <a:r>
              <a:rPr lang="it-IT" dirty="0"/>
              <a:t>acacia, dracme 6</a:t>
            </a:r>
            <a:br>
              <a:rPr lang="it-IT" dirty="0"/>
            </a:br>
            <a:r>
              <a:rPr lang="it-IT" dirty="0"/>
              <a:t>gomma arabica, dracme 6.</a:t>
            </a:r>
            <a:br>
              <a:rPr lang="it-IT" dirty="0"/>
            </a:br>
            <a:br>
              <a:rPr lang="it-IT" dirty="0"/>
            </a:br>
            <a:r>
              <a:rPr lang="it-IT" dirty="0"/>
              <a:t>Usa con acqua finché la consistenza diventa glutinosa.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65" t="7844" r="10636" b="5675"/>
          <a:stretch/>
        </p:blipFill>
        <p:spPr>
          <a:xfrm>
            <a:off x="189756" y="-6413"/>
            <a:ext cx="3574132" cy="682334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81CD196-180D-4381-BE17-1C2A18B11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3715" y="900451"/>
            <a:ext cx="3446887" cy="352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2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18" y="893"/>
            <a:ext cx="4891149" cy="685621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6576F15-5143-42E1-AD36-8B988A0CCD7C}"/>
              </a:ext>
            </a:extLst>
          </p:cNvPr>
          <p:cNvSpPr txBox="1"/>
          <p:nvPr/>
        </p:nvSpPr>
        <p:spPr>
          <a:xfrm>
            <a:off x="5267552" y="118556"/>
            <a:ext cx="6703854" cy="6738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664" indent="-285664">
              <a:buFont typeface="Wingdings" panose="05000000000000000000" pitchFamily="2" charset="2"/>
              <a:buChar char="v"/>
            </a:pPr>
            <a:r>
              <a:rPr lang="it-IT" sz="1799" dirty="0"/>
              <a:t>L’erbario di </a:t>
            </a:r>
            <a:r>
              <a:rPr lang="it-IT" sz="1799" dirty="0" err="1"/>
              <a:t>Tebtynis</a:t>
            </a:r>
            <a:r>
              <a:rPr lang="it-IT" sz="1799" dirty="0"/>
              <a:t> (</a:t>
            </a:r>
            <a:r>
              <a:rPr lang="it-IT" sz="1799" dirty="0" err="1"/>
              <a:t>P.Tebt</a:t>
            </a:r>
            <a:r>
              <a:rPr lang="it-IT" sz="1799" dirty="0"/>
              <a:t>. 679)</a:t>
            </a:r>
          </a:p>
          <a:p>
            <a:pPr marL="285664" indent="-285664">
              <a:buFont typeface="Wingdings" panose="05000000000000000000" pitchFamily="2" charset="2"/>
              <a:buChar char="v"/>
            </a:pPr>
            <a:endParaRPr lang="it-IT" sz="1799" dirty="0"/>
          </a:p>
          <a:p>
            <a:pPr marL="285664" indent="-285664">
              <a:buFont typeface="Wingdings" panose="05000000000000000000" pitchFamily="2" charset="2"/>
              <a:buChar char="v"/>
            </a:pPr>
            <a:r>
              <a:rPr lang="it-IT" sz="1799" dirty="0"/>
              <a:t>Erbario illustrato: genere di trattato scientifico consistente in descrizioni botaniche accompagnate dalle indicazioni delle loro proprietà medicinali</a:t>
            </a:r>
          </a:p>
          <a:p>
            <a:pPr marL="285664" indent="-285664">
              <a:buFont typeface="Wingdings" panose="05000000000000000000" pitchFamily="2" charset="2"/>
              <a:buChar char="v"/>
            </a:pPr>
            <a:endParaRPr lang="it-IT" sz="1799" dirty="0"/>
          </a:p>
          <a:p>
            <a:pPr marL="285664" indent="-285664">
              <a:buFont typeface="Wingdings" panose="05000000000000000000" pitchFamily="2" charset="2"/>
              <a:buChar char="v"/>
            </a:pPr>
            <a:r>
              <a:rPr lang="it-IT" sz="1799" dirty="0"/>
              <a:t>Plinio sconsiglia l’illustrazione botanica perché è una rappresentazione «statica» delle piante</a:t>
            </a:r>
          </a:p>
          <a:p>
            <a:pPr marL="285664" indent="-285664">
              <a:buFont typeface="Wingdings" panose="05000000000000000000" pitchFamily="2" charset="2"/>
              <a:buChar char="v"/>
            </a:pPr>
            <a:endParaRPr lang="it-IT" sz="1799" dirty="0"/>
          </a:p>
          <a:p>
            <a:pPr marL="285664" indent="-285664">
              <a:buFont typeface="Wingdings" panose="05000000000000000000" pitchFamily="2" charset="2"/>
              <a:buChar char="v"/>
            </a:pPr>
            <a:r>
              <a:rPr lang="it-IT" sz="1799" dirty="0"/>
              <a:t>Il primo erbario illustrato è attribuito a CRATEVA, medico personale di Mitridate re del Ponto (120-63 a.C.)</a:t>
            </a:r>
          </a:p>
          <a:p>
            <a:pPr marL="285664" indent="-285664">
              <a:buFont typeface="Wingdings" panose="05000000000000000000" pitchFamily="2" charset="2"/>
              <a:buChar char="v"/>
            </a:pPr>
            <a:endParaRPr lang="it-IT" sz="1799" dirty="0"/>
          </a:p>
          <a:p>
            <a:pPr marL="285664" indent="-285664">
              <a:buFont typeface="Wingdings" panose="05000000000000000000" pitchFamily="2" charset="2"/>
              <a:buChar char="v"/>
            </a:pPr>
            <a:r>
              <a:rPr lang="it-IT" sz="1799" dirty="0"/>
              <a:t>Da </a:t>
            </a:r>
            <a:r>
              <a:rPr lang="it-IT" sz="1799" dirty="0" err="1"/>
              <a:t>Crateva</a:t>
            </a:r>
            <a:r>
              <a:rPr lang="it-IT" sz="1799" dirty="0"/>
              <a:t> discende l’erbario di DIOSCORIDE PEDANIO di </a:t>
            </a:r>
            <a:r>
              <a:rPr lang="it-IT" sz="1799" dirty="0" err="1"/>
              <a:t>Anazarbo</a:t>
            </a:r>
            <a:r>
              <a:rPr lang="it-IT" sz="1799" dirty="0"/>
              <a:t> (Cilicia), medico militare dell’armata romana in Asia (poco dopo metà I sec. d.C.)</a:t>
            </a:r>
          </a:p>
          <a:p>
            <a:pPr marL="285664" indent="-285664">
              <a:buFont typeface="Wingdings" panose="05000000000000000000" pitchFamily="2" charset="2"/>
              <a:buChar char="v"/>
            </a:pPr>
            <a:endParaRPr lang="it-IT" sz="1799" dirty="0"/>
          </a:p>
          <a:p>
            <a:pPr marL="285664" indent="-285664">
              <a:buFont typeface="Wingdings" panose="05000000000000000000" pitchFamily="2" charset="2"/>
              <a:buChar char="v"/>
            </a:pPr>
            <a:r>
              <a:rPr lang="it-IT" sz="1799" dirty="0"/>
              <a:t>Una copia riccamente illustrata dell’erbario di Dioscoride è realizzata nel 512/3 d.C. dalla popolazione di Costantinopoli per la principessa Giuliana Anicia. Oggi conservato a Vienna, questo codice pergamenaceo è noto come DIOSCORIDE DI VIENNA.</a:t>
            </a:r>
          </a:p>
          <a:p>
            <a:pPr marL="285664" indent="-285664">
              <a:buFont typeface="Wingdings" panose="05000000000000000000" pitchFamily="2" charset="2"/>
              <a:buChar char="v"/>
            </a:pPr>
            <a:endParaRPr lang="it-IT" sz="1799" dirty="0"/>
          </a:p>
          <a:p>
            <a:pPr marL="285664" indent="-285664">
              <a:buFont typeface="Wingdings" panose="05000000000000000000" pitchFamily="2" charset="2"/>
              <a:buChar char="v"/>
            </a:pPr>
            <a:r>
              <a:rPr lang="it-IT" sz="1799" dirty="0"/>
              <a:t>L’erbario di </a:t>
            </a:r>
            <a:r>
              <a:rPr lang="it-IT" sz="1799" dirty="0" err="1"/>
              <a:t>Tebtynis</a:t>
            </a:r>
            <a:r>
              <a:rPr lang="it-IT" sz="1799" dirty="0"/>
              <a:t> contiene materiali </a:t>
            </a:r>
            <a:r>
              <a:rPr lang="it-IT" sz="1799" dirty="0" err="1"/>
              <a:t>dioscoridei</a:t>
            </a:r>
            <a:r>
              <a:rPr lang="it-IT" sz="1799" dirty="0"/>
              <a:t> rielaborati liberamente</a:t>
            </a:r>
          </a:p>
        </p:txBody>
      </p:sp>
    </p:spTree>
    <p:extLst>
      <p:ext uri="{BB962C8B-B14F-4D97-AF65-F5344CB8AC3E}">
        <p14:creationId xmlns:p14="http://schemas.microsoft.com/office/powerpoint/2010/main" val="3823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medicina fra tradizione egiziana ed ellenizzazione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93813" y="1676400"/>
            <a:ext cx="9601200" cy="4992960"/>
          </a:xfrm>
        </p:spPr>
        <p:txBody>
          <a:bodyPr>
            <a:normAutofit lnSpcReduction="10000"/>
          </a:bodyPr>
          <a:lstStyle/>
          <a:p>
            <a:r>
              <a:rPr lang="it-IT" dirty="0"/>
              <a:t>(Pseudo)Galeno, </a:t>
            </a:r>
            <a:r>
              <a:rPr lang="it-IT" i="1" dirty="0" err="1"/>
              <a:t>Introductio</a:t>
            </a:r>
            <a:r>
              <a:rPr lang="it-IT" i="1" dirty="0"/>
              <a:t> </a:t>
            </a:r>
            <a:r>
              <a:rPr lang="it-IT" i="1" dirty="0" err="1"/>
              <a:t>seu</a:t>
            </a:r>
            <a:r>
              <a:rPr lang="it-IT" i="1" dirty="0"/>
              <a:t> </a:t>
            </a:r>
            <a:r>
              <a:rPr lang="it-IT" i="1" dirty="0" err="1"/>
              <a:t>Medicus</a:t>
            </a:r>
            <a:r>
              <a:rPr lang="it-IT" dirty="0"/>
              <a:t> 1,1-3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Πῶϲ εὕρηται ἡ ἰατρική; . . . παρὰ δὲ Αἰγυπτίοιϲ ἦν μὲν καὶ ἡ τῶν βοτανῶν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χρῆϲιϲ καὶ ἡ ἄλλη φαρμακεία, ὡϲ καὶ Ὅμηροϲ μαρτυρεῖ . . . ἐκ δὲ τῆϲ ἐν ταῖϲ ταριχείαιϲ ἀναϲχίϲεωϲ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τῶν νεκρῶν πολλὰ καὶ τῶν ἐν χειρουργίᾳ παρὰ τοῖϲ πρώτοιϲ ἰατροῖϲ εὑρῆϲθαι δοκεῖ. τινὰ δὲ ἐκ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περιπτώϲεώϲ φαϲιν ἐπινενοῆϲθαι . . . καὶ τὸ κλύζειν δὲ ἀπὸ τῆϲ ἴβεώϲ φαϲιν εὑρεθῆναι . . .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/>
              <a:t>«Come è stata inventata la medicina? […] anche presso gli Egiziani erano usate le piante ed altri medicamenti, come testimonia anche Omero [= </a:t>
            </a:r>
            <a:r>
              <a:rPr lang="it-IT" i="1" dirty="0"/>
              <a:t>Odissea</a:t>
            </a:r>
            <a:r>
              <a:rPr lang="it-IT" dirty="0"/>
              <a:t> IV] […]; sembra che molte pratiche chirurgiche impiegate dai primi medici siano state inventate come risultato della dissezione dei cadaveri per la mummificazione. Altre pratiche si dice siano state scoperte per caso [descrive una procedura per curare la cataratta]. E l’evacuazione tramite clisteri è detta essere stata modellata sull’osservazione degli ibis…»</a:t>
            </a:r>
          </a:p>
        </p:txBody>
      </p:sp>
    </p:spTree>
    <p:extLst>
      <p:ext uri="{BB962C8B-B14F-4D97-AF65-F5344CB8AC3E}">
        <p14:creationId xmlns:p14="http://schemas.microsoft.com/office/powerpoint/2010/main" val="261560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69876" y="0"/>
            <a:ext cx="9601200" cy="1143000"/>
          </a:xfrm>
        </p:spPr>
        <p:txBody>
          <a:bodyPr/>
          <a:lstStyle/>
          <a:p>
            <a:r>
              <a:rPr lang="it-IT" dirty="0"/>
              <a:t>La tradizione medica egiziana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1143000"/>
            <a:ext cx="7272808" cy="5677121"/>
          </a:xfrm>
          <a:prstGeom prst="rect">
            <a:avLst/>
          </a:prstGeom>
        </p:spPr>
      </p:pic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7750596" y="1656860"/>
            <a:ext cx="4152527" cy="5084718"/>
          </a:xfrm>
        </p:spPr>
        <p:txBody>
          <a:bodyPr>
            <a:normAutofit/>
          </a:bodyPr>
          <a:lstStyle/>
          <a:p>
            <a:r>
              <a:rPr lang="it-IT" dirty="0"/>
              <a:t>PAPIRO MEDICO DI KAHUN</a:t>
            </a:r>
          </a:p>
          <a:p>
            <a:r>
              <a:rPr lang="it-IT" dirty="0" err="1"/>
              <a:t>ca</a:t>
            </a:r>
            <a:r>
              <a:rPr lang="it-IT" dirty="0"/>
              <a:t>. 1800 a.C.</a:t>
            </a:r>
          </a:p>
          <a:p>
            <a:r>
              <a:rPr lang="it-IT" dirty="0"/>
              <a:t>Rotolo di papiro frammentario, scritto su recto e verso</a:t>
            </a:r>
          </a:p>
          <a:p>
            <a:r>
              <a:rPr lang="it-IT" dirty="0"/>
              <a:t>Scrittura ieratica</a:t>
            </a:r>
          </a:p>
          <a:p>
            <a:r>
              <a:rPr lang="it-IT" dirty="0"/>
              <a:t>Contiene 34 capitoli relativi a diagnosi e terapie farmacologiche di patologie o condizioni ginecologiche.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1978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69876" y="-5547"/>
            <a:ext cx="9601200" cy="1143000"/>
          </a:xfrm>
        </p:spPr>
        <p:txBody>
          <a:bodyPr/>
          <a:lstStyle/>
          <a:p>
            <a:r>
              <a:rPr lang="it-IT" dirty="0"/>
              <a:t>La tradizione medica egiziana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26" y="1161312"/>
            <a:ext cx="6891586" cy="5410972"/>
          </a:xfrm>
          <a:prstGeom prst="rect">
            <a:avLst/>
          </a:prstGeom>
        </p:spPr>
      </p:pic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7606580" y="1478438"/>
            <a:ext cx="4582245" cy="5084718"/>
          </a:xfrm>
        </p:spPr>
        <p:txBody>
          <a:bodyPr>
            <a:normAutofit/>
          </a:bodyPr>
          <a:lstStyle/>
          <a:p>
            <a:r>
              <a:rPr lang="it-IT" dirty="0"/>
              <a:t>PAPIRI MEDICI DEL RAMESSEUM</a:t>
            </a:r>
          </a:p>
          <a:p>
            <a:r>
              <a:rPr lang="it-IT" dirty="0" err="1"/>
              <a:t>ca</a:t>
            </a:r>
            <a:r>
              <a:rPr lang="it-IT" dirty="0"/>
              <a:t>. 1700 a.C.</a:t>
            </a:r>
          </a:p>
          <a:p>
            <a:r>
              <a:rPr lang="it-IT" dirty="0"/>
              <a:t>Collezione di 17 testi</a:t>
            </a:r>
          </a:p>
          <a:p>
            <a:r>
              <a:rPr lang="it-IT" dirty="0"/>
              <a:t>Scrittura ieratica (il P. V è in geroglifico)</a:t>
            </a:r>
          </a:p>
          <a:p>
            <a:r>
              <a:rPr lang="it-IT" dirty="0"/>
              <a:t>Contengono prescrizioni contro malattie (specialmente oftalmologiche, ginecologiche, pediatriche, dei muscoli, dei tendini) e descrizioni della struttura del corpo umano.</a:t>
            </a:r>
          </a:p>
        </p:txBody>
      </p:sp>
    </p:spTree>
    <p:extLst>
      <p:ext uri="{BB962C8B-B14F-4D97-AF65-F5344CB8AC3E}">
        <p14:creationId xmlns:p14="http://schemas.microsoft.com/office/powerpoint/2010/main" val="108158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3813" y="-27384"/>
            <a:ext cx="9601200" cy="1143000"/>
          </a:xfrm>
        </p:spPr>
        <p:txBody>
          <a:bodyPr/>
          <a:lstStyle/>
          <a:p>
            <a:r>
              <a:rPr lang="it-IT" dirty="0"/>
              <a:t>La tradizione medica egiziana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1268760"/>
            <a:ext cx="6937993" cy="5317321"/>
          </a:xfrm>
          <a:prstGeom prst="rect">
            <a:avLst/>
          </a:prstGeom>
        </p:spPr>
      </p:pic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7551259" y="1478105"/>
            <a:ext cx="4582245" cy="5084718"/>
          </a:xfrm>
        </p:spPr>
        <p:txBody>
          <a:bodyPr>
            <a:normAutofit lnSpcReduction="10000"/>
          </a:bodyPr>
          <a:lstStyle/>
          <a:p>
            <a:r>
              <a:rPr lang="it-IT" dirty="0"/>
              <a:t>PAPIRO EDWIN SMITH</a:t>
            </a:r>
          </a:p>
          <a:p>
            <a:r>
              <a:rPr lang="it-IT" dirty="0" err="1"/>
              <a:t>ca</a:t>
            </a:r>
            <a:r>
              <a:rPr lang="it-IT" dirty="0"/>
              <a:t>. 1600 a.C.</a:t>
            </a:r>
          </a:p>
          <a:p>
            <a:r>
              <a:rPr lang="it-IT" dirty="0"/>
              <a:t>Rotolo di papiro lungo 468 cm, 17 colonne sul recto, 5 colonne sul verso</a:t>
            </a:r>
          </a:p>
          <a:p>
            <a:r>
              <a:rPr lang="it-IT" dirty="0"/>
              <a:t>Scrittura ieratica</a:t>
            </a:r>
          </a:p>
          <a:p>
            <a:r>
              <a:rPr lang="it-IT" dirty="0"/>
              <a:t>Trattato chirurgico (manuale militare?), descrive 48 casi di ferite, traumi, tumori affrontati con approccio razionale / scientifico (magia riservata alle patologie interne misteriose)</a:t>
            </a:r>
          </a:p>
        </p:txBody>
      </p:sp>
    </p:spTree>
    <p:extLst>
      <p:ext uri="{BB962C8B-B14F-4D97-AF65-F5344CB8AC3E}">
        <p14:creationId xmlns:p14="http://schemas.microsoft.com/office/powerpoint/2010/main" val="81499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3813" y="53752"/>
            <a:ext cx="9601200" cy="1143000"/>
          </a:xfrm>
        </p:spPr>
        <p:txBody>
          <a:bodyPr/>
          <a:lstStyle/>
          <a:p>
            <a:r>
              <a:rPr lang="it-IT" dirty="0"/>
              <a:t>La tradizione medica egiziana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23" b="9402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6" b="5347"/>
          <a:stretch/>
        </p:blipFill>
        <p:spPr>
          <a:xfrm>
            <a:off x="261764" y="1087552"/>
            <a:ext cx="6768752" cy="5744686"/>
          </a:xfrm>
          <a:prstGeom prst="rect">
            <a:avLst/>
          </a:prstGeom>
        </p:spPr>
      </p:pic>
      <p:sp>
        <p:nvSpPr>
          <p:cNvPr id="7" name="Segnaposto contenuto 2"/>
          <p:cNvSpPr>
            <a:spLocks noGrp="1"/>
          </p:cNvSpPr>
          <p:nvPr>
            <p:ph idx="1"/>
          </p:nvPr>
        </p:nvSpPr>
        <p:spPr>
          <a:xfrm>
            <a:off x="7406336" y="1417536"/>
            <a:ext cx="4582245" cy="5084718"/>
          </a:xfrm>
        </p:spPr>
        <p:txBody>
          <a:bodyPr>
            <a:normAutofit/>
          </a:bodyPr>
          <a:lstStyle/>
          <a:p>
            <a:r>
              <a:rPr lang="it-IT" dirty="0"/>
              <a:t>PAPIRO EBERS</a:t>
            </a:r>
          </a:p>
          <a:p>
            <a:r>
              <a:rPr lang="it-IT" dirty="0" err="1"/>
              <a:t>ca</a:t>
            </a:r>
            <a:r>
              <a:rPr lang="it-IT" dirty="0"/>
              <a:t>. 1550 a.C.</a:t>
            </a:r>
          </a:p>
          <a:p>
            <a:r>
              <a:rPr lang="it-IT" dirty="0"/>
              <a:t>Rotolo di papiro 200x20 cm, 110 pagine</a:t>
            </a:r>
          </a:p>
          <a:p>
            <a:r>
              <a:rPr lang="it-IT" dirty="0"/>
              <a:t>Scrittura ieratica</a:t>
            </a:r>
          </a:p>
          <a:p>
            <a:r>
              <a:rPr lang="it-IT" dirty="0" err="1"/>
              <a:t>ca</a:t>
            </a:r>
            <a:r>
              <a:rPr lang="it-IT" dirty="0"/>
              <a:t>. 700 formule magiche e rimedi medici popolari di vario genere, con descrizioni anche dettagliate di patologie e funzioni fisiologiche («trattato sul cuore») e sezioni di chirurgia</a:t>
            </a:r>
          </a:p>
        </p:txBody>
      </p:sp>
    </p:spTree>
    <p:extLst>
      <p:ext uri="{BB962C8B-B14F-4D97-AF65-F5344CB8AC3E}">
        <p14:creationId xmlns:p14="http://schemas.microsoft.com/office/powerpoint/2010/main" val="412704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3813" y="-27384"/>
            <a:ext cx="9601200" cy="1143000"/>
          </a:xfrm>
        </p:spPr>
        <p:txBody>
          <a:bodyPr/>
          <a:lstStyle/>
          <a:p>
            <a:r>
              <a:rPr lang="it-IT" dirty="0"/>
              <a:t>La tradizione medica egiziana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1472258"/>
            <a:ext cx="6639104" cy="4977582"/>
          </a:xfrm>
          <a:prstGeom prst="rect">
            <a:avLst/>
          </a:prstGeom>
        </p:spPr>
      </p:pic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7390556" y="1472258"/>
            <a:ext cx="4582245" cy="4155508"/>
          </a:xfrm>
        </p:spPr>
        <p:txBody>
          <a:bodyPr>
            <a:normAutofit/>
          </a:bodyPr>
          <a:lstStyle/>
          <a:p>
            <a:r>
              <a:rPr lang="it-IT" dirty="0"/>
              <a:t>PAPIRO HEARST</a:t>
            </a:r>
          </a:p>
          <a:p>
            <a:r>
              <a:rPr lang="it-IT" dirty="0" err="1"/>
              <a:t>ca</a:t>
            </a:r>
            <a:r>
              <a:rPr lang="it-IT" dirty="0"/>
              <a:t>. 1450 a.C.</a:t>
            </a:r>
          </a:p>
          <a:p>
            <a:r>
              <a:rPr lang="it-IT" dirty="0"/>
              <a:t>18 colonne, 260 capitoli</a:t>
            </a:r>
          </a:p>
          <a:p>
            <a:r>
              <a:rPr lang="it-IT" dirty="0"/>
              <a:t>Scrittura ieratica (il papiro V è in geroglifico)</a:t>
            </a:r>
          </a:p>
          <a:p>
            <a:r>
              <a:rPr lang="it-IT" dirty="0"/>
              <a:t>Contiene prescrizioni mediche per affezioni urinarie, del sangue, dei capelli e dei denti e contro i morsi degli animali.</a:t>
            </a:r>
          </a:p>
        </p:txBody>
      </p:sp>
    </p:spTree>
    <p:extLst>
      <p:ext uri="{BB962C8B-B14F-4D97-AF65-F5344CB8AC3E}">
        <p14:creationId xmlns:p14="http://schemas.microsoft.com/office/powerpoint/2010/main" val="218552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3813" y="-27384"/>
            <a:ext cx="9601200" cy="1143000"/>
          </a:xfrm>
        </p:spPr>
        <p:txBody>
          <a:bodyPr/>
          <a:lstStyle/>
          <a:p>
            <a:r>
              <a:rPr lang="it-IT" dirty="0"/>
              <a:t>La tradizione medica egiziana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7" t="5414" b="7967"/>
          <a:stretch/>
        </p:blipFill>
        <p:spPr>
          <a:xfrm>
            <a:off x="333772" y="1405514"/>
            <a:ext cx="7361459" cy="5184576"/>
          </a:xfrm>
          <a:prstGeom prst="rect">
            <a:avLst/>
          </a:prstGeom>
        </p:spPr>
      </p:pic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8038628" y="1437312"/>
            <a:ext cx="4015805" cy="4155508"/>
          </a:xfrm>
        </p:spPr>
        <p:txBody>
          <a:bodyPr>
            <a:normAutofit lnSpcReduction="10000"/>
          </a:bodyPr>
          <a:lstStyle/>
          <a:p>
            <a:r>
              <a:rPr lang="it-IT" dirty="0"/>
              <a:t>PAPIRO MEDICO DI LONDRA</a:t>
            </a:r>
          </a:p>
          <a:p>
            <a:r>
              <a:rPr lang="it-IT" dirty="0" err="1"/>
              <a:t>ca</a:t>
            </a:r>
            <a:r>
              <a:rPr lang="it-IT" dirty="0"/>
              <a:t>. 1325 a.C.</a:t>
            </a:r>
          </a:p>
          <a:p>
            <a:r>
              <a:rPr lang="it-IT" dirty="0"/>
              <a:t>Rotolo di papiro frammentario, scritto su recto e verso</a:t>
            </a:r>
          </a:p>
          <a:p>
            <a:r>
              <a:rPr lang="it-IT" dirty="0"/>
              <a:t>Scrittura ieratica</a:t>
            </a:r>
          </a:p>
          <a:p>
            <a:r>
              <a:rPr lang="it-IT" dirty="0"/>
              <a:t>Contiene 61 ricette medico-magiche contro malattie alla pelle, agli occhi, emorragie, ustioni.</a:t>
            </a:r>
          </a:p>
        </p:txBody>
      </p:sp>
    </p:spTree>
    <p:extLst>
      <p:ext uri="{BB962C8B-B14F-4D97-AF65-F5344CB8AC3E}">
        <p14:creationId xmlns:p14="http://schemas.microsoft.com/office/powerpoint/2010/main" val="183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dello dello schema esagonal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accent4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3892079_TF03460519.potx" id="{F7ED653A-A267-4F71-A3B6-15C290820510}" vid="{8EA39FFD-9AAA-434C-87A4-B5F1C0C3B7C6}"/>
    </a:ext>
  </a:extLst>
</a:theme>
</file>

<file path=ppt/theme/theme2.xml><?xml version="1.0" encoding="utf-8"?>
<a:theme xmlns:a="http://schemas.openxmlformats.org/drawingml/2006/main" name="Tema di Offic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B11D6E40-F509-498A-BF02-00C895783B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ED73A5-C2D2-4D49-BB89-167E8E32C9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2427FAC-CD3A-494C-985C-09E26C5EA507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Diapositive con schema esagonale</Template>
  <TotalTime>942</TotalTime>
  <Words>2182</Words>
  <Application>Microsoft Office PowerPoint</Application>
  <PresentationFormat>Personalizzato</PresentationFormat>
  <Paragraphs>116</Paragraphs>
  <Slides>23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2" baseType="lpstr">
      <vt:lpstr>Arial</vt:lpstr>
      <vt:lpstr>Calibri</vt:lpstr>
      <vt:lpstr>Century Gothic</vt:lpstr>
      <vt:lpstr>Euphemia</vt:lpstr>
      <vt:lpstr>IFAO-Grec Unicode</vt:lpstr>
      <vt:lpstr>Palatino Linotype</vt:lpstr>
      <vt:lpstr>Times New Roman</vt:lpstr>
      <vt:lpstr>Wingdings</vt:lpstr>
      <vt:lpstr>Modello dello schema esagonale</vt:lpstr>
      <vt:lpstr>Papiri e medicina antica</vt:lpstr>
      <vt:lpstr>I medici migliori sono egiziani (Hdt III 129)</vt:lpstr>
      <vt:lpstr>La medicina fra tradizione egiziana ed ellenizzazione</vt:lpstr>
      <vt:lpstr>La tradizione medica egiziana</vt:lpstr>
      <vt:lpstr>La tradizione medica egiziana</vt:lpstr>
      <vt:lpstr>La tradizione medica egiziana</vt:lpstr>
      <vt:lpstr>La tradizione medica egiziana</vt:lpstr>
      <vt:lpstr>La tradizione medica egiziana</vt:lpstr>
      <vt:lpstr>La tradizione medica egiziana</vt:lpstr>
      <vt:lpstr>La tradizione medica greca</vt:lpstr>
      <vt:lpstr>I papiri greci di medicina</vt:lpstr>
      <vt:lpstr>Ippocrate all’egiziana</vt:lpstr>
      <vt:lpstr>La struttura del ricettario</vt:lpstr>
      <vt:lpstr>Ippocrate all’egiziana</vt:lpstr>
      <vt:lpstr>Presentazione standard di PowerPoint</vt:lpstr>
      <vt:lpstr>Presentazione standard di PowerPoint</vt:lpstr>
      <vt:lpstr>Presentazione standard di PowerPoint</vt:lpstr>
      <vt:lpstr>L’oftalmologia nei papiri: i colliri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L’Egitto dei medici</dc:title>
  <dc:creator>Nicola Reggiani</dc:creator>
  <cp:lastModifiedBy>Nicola Reggiani</cp:lastModifiedBy>
  <cp:revision>66</cp:revision>
  <dcterms:created xsi:type="dcterms:W3CDTF">2018-04-13T10:18:23Z</dcterms:created>
  <dcterms:modified xsi:type="dcterms:W3CDTF">2025-03-31T09:19:52Z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74063900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