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2" r:id="rId3"/>
    <p:sldId id="292" r:id="rId4"/>
    <p:sldId id="273" r:id="rId5"/>
    <p:sldId id="274" r:id="rId6"/>
    <p:sldId id="275" r:id="rId7"/>
    <p:sldId id="366" r:id="rId8"/>
    <p:sldId id="276" r:id="rId9"/>
    <p:sldId id="277" r:id="rId10"/>
    <p:sldId id="278" r:id="rId11"/>
    <p:sldId id="293" r:id="rId12"/>
    <p:sldId id="280" r:id="rId13"/>
    <p:sldId id="283" r:id="rId14"/>
    <p:sldId id="284" r:id="rId15"/>
    <p:sldId id="285" r:id="rId16"/>
    <p:sldId id="286" r:id="rId17"/>
    <p:sldId id="287" r:id="rId18"/>
    <p:sldId id="288" r:id="rId19"/>
    <p:sldId id="365" r:id="rId20"/>
    <p:sldId id="367" r:id="rId21"/>
    <p:sldId id="368" r:id="rId22"/>
    <p:sldId id="369" r:id="rId23"/>
    <p:sldId id="3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E3DAF-56D7-4935-9901-F3F591BCBEF9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6ABB0-572D-4D6C-B4F4-E36BF23477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99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>
            <a:extLst>
              <a:ext uri="{FF2B5EF4-FFF2-40B4-BE49-F238E27FC236}">
                <a16:creationId xmlns:a16="http://schemas.microsoft.com/office/drawing/2014/main" id="{A0AB8CDF-37CB-4526-ABBA-E9079E1554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>
            <a:extLst>
              <a:ext uri="{FF2B5EF4-FFF2-40B4-BE49-F238E27FC236}">
                <a16:creationId xmlns:a16="http://schemas.microsoft.com/office/drawing/2014/main" id="{E4174A67-EA51-4D4D-A962-03DF219D0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100" name="Segnaposto numero diapositiva 3">
            <a:extLst>
              <a:ext uri="{FF2B5EF4-FFF2-40B4-BE49-F238E27FC236}">
                <a16:creationId xmlns:a16="http://schemas.microsoft.com/office/drawing/2014/main" id="{77A03D2A-A76A-40E2-94DF-31440B322F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EBB1B6-5FEE-46EF-8521-780AEB01016F}" type="slidenum">
              <a:rPr lang="it-IT" altLang="it-IT" sz="1200" smtClean="0"/>
              <a:pPr/>
              <a:t>2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>
            <a:extLst>
              <a:ext uri="{FF2B5EF4-FFF2-40B4-BE49-F238E27FC236}">
                <a16:creationId xmlns:a16="http://schemas.microsoft.com/office/drawing/2014/main" id="{F305C799-6F51-4731-BD5A-BCAA054350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egnaposto note 2">
            <a:extLst>
              <a:ext uri="{FF2B5EF4-FFF2-40B4-BE49-F238E27FC236}">
                <a16:creationId xmlns:a16="http://schemas.microsoft.com/office/drawing/2014/main" id="{51FDC89F-C0FA-4CFA-BE3F-A2D3757D9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172" name="Segnaposto numero diapositiva 3">
            <a:extLst>
              <a:ext uri="{FF2B5EF4-FFF2-40B4-BE49-F238E27FC236}">
                <a16:creationId xmlns:a16="http://schemas.microsoft.com/office/drawing/2014/main" id="{0133F038-5D8F-4358-9EA3-7E3C27DBD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13EEA7C-70AB-4898-AEBA-CA8ED5969C55}" type="slidenum">
              <a:rPr lang="it-IT" altLang="it-IT" sz="1200" smtClean="0"/>
              <a:pPr/>
              <a:t>4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>
            <a:extLst>
              <a:ext uri="{FF2B5EF4-FFF2-40B4-BE49-F238E27FC236}">
                <a16:creationId xmlns:a16="http://schemas.microsoft.com/office/drawing/2014/main" id="{78A85321-C5D7-4145-BE37-87F31220E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>
            <a:extLst>
              <a:ext uri="{FF2B5EF4-FFF2-40B4-BE49-F238E27FC236}">
                <a16:creationId xmlns:a16="http://schemas.microsoft.com/office/drawing/2014/main" id="{4CC42F55-2F99-4DF5-89F7-81724372A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20" name="Segnaposto numero diapositiva 3">
            <a:extLst>
              <a:ext uri="{FF2B5EF4-FFF2-40B4-BE49-F238E27FC236}">
                <a16:creationId xmlns:a16="http://schemas.microsoft.com/office/drawing/2014/main" id="{0B261A9C-3985-4865-9728-44C60BDD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AA611AB-B608-40CD-8E35-8D77278BF3A3}" type="slidenum">
              <a:rPr lang="it-IT" altLang="it-IT" sz="1200" smtClean="0"/>
              <a:pPr/>
              <a:t>5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>
            <a:extLst>
              <a:ext uri="{FF2B5EF4-FFF2-40B4-BE49-F238E27FC236}">
                <a16:creationId xmlns:a16="http://schemas.microsoft.com/office/drawing/2014/main" id="{B5FA7B5B-D1EF-4235-B8B8-8B65B015C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>
            <a:extLst>
              <a:ext uri="{FF2B5EF4-FFF2-40B4-BE49-F238E27FC236}">
                <a16:creationId xmlns:a16="http://schemas.microsoft.com/office/drawing/2014/main" id="{07DBCD58-F635-48BE-B036-185276ACE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8" name="Segnaposto numero diapositiva 3">
            <a:extLst>
              <a:ext uri="{FF2B5EF4-FFF2-40B4-BE49-F238E27FC236}">
                <a16:creationId xmlns:a16="http://schemas.microsoft.com/office/drawing/2014/main" id="{6FF86E89-0699-4955-99D1-81F5E7F4D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87D3315-8FF0-4663-AE27-48773F21F6CB}" type="slidenum">
              <a:rPr lang="it-IT" altLang="it-IT" sz="1200" smtClean="0"/>
              <a:pPr/>
              <a:t>6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EAE6D1A5-CABC-41F4-A35A-BEE2A14FA8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6865B985-FD63-4ADB-9FD4-A94ABE173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A92584D7-65D6-447C-A8EA-4A4BFC3DF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2A775FF-AF0A-4B8E-B36D-D9E3A286A60A}" type="slidenum">
              <a:rPr lang="it-IT" altLang="it-IT" sz="1200" smtClean="0"/>
              <a:pPr/>
              <a:t>8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>
            <a:extLst>
              <a:ext uri="{FF2B5EF4-FFF2-40B4-BE49-F238E27FC236}">
                <a16:creationId xmlns:a16="http://schemas.microsoft.com/office/drawing/2014/main" id="{C6E73CFC-3534-4CAA-8D38-E6E6C4DF4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egnaposto note 2">
            <a:extLst>
              <a:ext uri="{FF2B5EF4-FFF2-40B4-BE49-F238E27FC236}">
                <a16:creationId xmlns:a16="http://schemas.microsoft.com/office/drawing/2014/main" id="{758F2523-84DF-4ABB-9711-F6DFCF971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6388" name="Segnaposto numero diapositiva 3">
            <a:extLst>
              <a:ext uri="{FF2B5EF4-FFF2-40B4-BE49-F238E27FC236}">
                <a16:creationId xmlns:a16="http://schemas.microsoft.com/office/drawing/2014/main" id="{FC6059E2-87CF-4ECD-BC7D-48D5FFE907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AA597C7-2884-4A8D-85C8-5F1A70D6903C}" type="slidenum">
              <a:rPr lang="it-IT" altLang="it-IT" sz="1200" smtClean="0"/>
              <a:pPr/>
              <a:t>10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78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71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94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0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7504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04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93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86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87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99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9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38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91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0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22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55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D019-B368-452E-848D-A8C4D8BFEF56}" type="datetimeFigureOut">
              <a:rPr lang="it-IT" smtClean="0"/>
              <a:t>30/03/2025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60D74B6-2477-477B-B24B-BA1F7C832F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41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1F35F0-A215-4967-8D54-B87424470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863600"/>
            <a:ext cx="8915399" cy="3913781"/>
          </a:xfrm>
        </p:spPr>
        <p:txBody>
          <a:bodyPr>
            <a:normAutofit/>
          </a:bodyPr>
          <a:lstStyle/>
          <a:p>
            <a:r>
              <a:rPr lang="it-IT" dirty="0"/>
              <a:t>Libri greci su papiro: tra bibliologia, paleografia, letteratura e filologia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34854-2D1C-482E-ACD9-E9B4363146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Papirologia LT 2024/25 – VII </a:t>
            </a:r>
          </a:p>
        </p:txBody>
      </p:sp>
    </p:spTree>
    <p:extLst>
      <p:ext uri="{BB962C8B-B14F-4D97-AF65-F5344CB8AC3E}">
        <p14:creationId xmlns:p14="http://schemas.microsoft.com/office/powerpoint/2010/main" val="164938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8">
            <a:extLst>
              <a:ext uri="{FF2B5EF4-FFF2-40B4-BE49-F238E27FC236}">
                <a16:creationId xmlns:a16="http://schemas.microsoft.com/office/drawing/2014/main" id="{9618568D-FB8E-4085-A792-4764691E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9" y="312738"/>
            <a:ext cx="3983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/>
              <a:t>Il </a:t>
            </a:r>
            <a:r>
              <a:rPr lang="it-IT" altLang="it-IT" sz="2400" i="1" dirty="0"/>
              <a:t>colophon</a:t>
            </a:r>
          </a:p>
        </p:txBody>
      </p:sp>
      <p:pic>
        <p:nvPicPr>
          <p:cNvPr id="15363" name="Immagine 2">
            <a:extLst>
              <a:ext uri="{FF2B5EF4-FFF2-40B4-BE49-F238E27FC236}">
                <a16:creationId xmlns:a16="http://schemas.microsoft.com/office/drawing/2014/main" id="{B040EE78-438C-48C5-976D-9DA02AF5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1" b="14301"/>
          <a:stretch>
            <a:fillRect/>
          </a:stretch>
        </p:blipFill>
        <p:spPr bwMode="auto">
          <a:xfrm>
            <a:off x="1682750" y="1206500"/>
            <a:ext cx="8826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5">
            <a:extLst>
              <a:ext uri="{FF2B5EF4-FFF2-40B4-BE49-F238E27FC236}">
                <a16:creationId xmlns:a16="http://schemas.microsoft.com/office/drawing/2014/main" id="{D600A1FA-90D8-4C52-9562-F191DC446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4013200"/>
            <a:ext cx="3286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asellaDiTesto 9">
            <a:extLst>
              <a:ext uri="{FF2B5EF4-FFF2-40B4-BE49-F238E27FC236}">
                <a16:creationId xmlns:a16="http://schemas.microsoft.com/office/drawing/2014/main" id="{DA3C3E66-4CB4-4377-98D1-64B14326B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9" y="4013200"/>
            <a:ext cx="47529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/>
              <a:t>Non ridete della scrittura...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/>
              <a:t>La gamba di chi ride…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it-IT" sz="2400" dirty="0"/>
              <a:t>Νο</a:t>
            </a:r>
            <a:r>
              <a:rPr lang="it-IT" altLang="it-IT" sz="2400" dirty="0"/>
              <a:t>n ho smesso…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B60D912F-79FC-4637-91B5-81C2B7F6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67" y="0"/>
            <a:ext cx="403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6">
            <a:extLst>
              <a:ext uri="{FF2B5EF4-FFF2-40B4-BE49-F238E27FC236}">
                <a16:creationId xmlns:a16="http://schemas.microsoft.com/office/drawing/2014/main" id="{A7F3397F-2F93-4EC4-975A-372E83F67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767" y="366183"/>
            <a:ext cx="4343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it-IT" altLang="it-IT" sz="2400" dirty="0"/>
              <a:t>Le prime scritture formalizzate (onciale = maiuscola rotonda)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/>
              <a:t>PSI IX 1092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/>
              <a:t>(Firenze, Biblioteca Medicea Laurenziana)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 err="1"/>
              <a:t>Ossirinco</a:t>
            </a:r>
            <a:r>
              <a:rPr lang="it-IT" altLang="it-IT" sz="2400" dirty="0"/>
              <a:t>, fine I sec. a.C.</a:t>
            </a:r>
          </a:p>
          <a:p>
            <a:pPr>
              <a:spcBef>
                <a:spcPct val="50000"/>
              </a:spcBef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None/>
            </a:pPr>
            <a:r>
              <a:rPr lang="it-IT" altLang="it-IT" sz="2400" dirty="0"/>
              <a:t>La </a:t>
            </a:r>
            <a:r>
              <a:rPr lang="it-IT" altLang="it-IT" sz="2400" i="1" dirty="0"/>
              <a:t>Chioma di Berenice </a:t>
            </a:r>
            <a:r>
              <a:rPr lang="it-IT" altLang="it-IT" sz="2400" dirty="0"/>
              <a:t>(</a:t>
            </a:r>
            <a:r>
              <a:rPr lang="it-IT" altLang="it-IT" sz="2400" dirty="0" err="1"/>
              <a:t>Βερενίκης</a:t>
            </a:r>
            <a:r>
              <a:rPr lang="it-IT" altLang="it-IT" sz="2400" dirty="0"/>
              <a:t> </a:t>
            </a:r>
            <a:r>
              <a:rPr lang="it-IT" altLang="it-IT" sz="2400" dirty="0" err="1"/>
              <a:t>Πλόκ</a:t>
            </a:r>
            <a:r>
              <a:rPr lang="it-IT" altLang="it-IT" sz="2400" dirty="0"/>
              <a:t>αμος)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/>
              <a:t>= Callimaco, </a:t>
            </a:r>
            <a:r>
              <a:rPr lang="it-IT" altLang="it-IT" sz="2400" i="1" dirty="0" err="1"/>
              <a:t>Aitia</a:t>
            </a:r>
            <a:r>
              <a:rPr lang="it-IT" altLang="it-IT" sz="2400" dirty="0"/>
              <a:t>, IV 44-64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 err="1"/>
              <a:t>Fr</a:t>
            </a:r>
            <a:r>
              <a:rPr lang="it-IT" altLang="it-IT" sz="2400" dirty="0"/>
              <a:t>. 110 Pfeiffer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sellaDiTesto 4">
            <a:extLst>
              <a:ext uri="{FF2B5EF4-FFF2-40B4-BE49-F238E27FC236}">
                <a16:creationId xmlns:a16="http://schemas.microsoft.com/office/drawing/2014/main" id="{2483DE2C-835A-4B83-94D9-8F037F849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866" y="270935"/>
            <a:ext cx="7366001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La storia è quella della chioma della regina Berenice, moglie di </a:t>
            </a:r>
            <a:r>
              <a:rPr lang="it-IT" altLang="it-IT" sz="1800" dirty="0" err="1"/>
              <a:t>Tolemeo</a:t>
            </a:r>
            <a:r>
              <a:rPr lang="it-IT" altLang="it-IT" sz="1800" dirty="0"/>
              <a:t> III (246-222 a.C.). Egli, appena assunto il potere, dovette prendere parte a una campagna militare in Siria (246-241): Berenice fece voto solenne di consacrare ad Afrodite la sua bellissima chioma, se il marito fosse tornato sano e salvo. </a:t>
            </a:r>
            <a:br>
              <a:rPr lang="it-IT" altLang="it-IT" sz="1800" dirty="0"/>
            </a:br>
            <a:r>
              <a:rPr lang="it-IT" altLang="it-IT" sz="1800" dirty="0"/>
              <a:t>Al ritorno di </a:t>
            </a:r>
            <a:r>
              <a:rPr lang="it-IT" altLang="it-IT" sz="1800" dirty="0" err="1"/>
              <a:t>Tolemeo</a:t>
            </a:r>
            <a:r>
              <a:rPr lang="it-IT" altLang="it-IT" sz="1800" dirty="0"/>
              <a:t>, ella mantenne la promessa, ma la chioma dopo qualche tempo sparì. </a:t>
            </a:r>
            <a:r>
              <a:rPr lang="it-IT" altLang="it-IT" sz="1800" dirty="0" err="1"/>
              <a:t>Conone</a:t>
            </a:r>
            <a:r>
              <a:rPr lang="it-IT" altLang="it-IT" sz="1800" dirty="0"/>
              <a:t>, l’astronomo di corte, affermò allora di averla ritrovata in cielo sotto forma di una costellazione che tutt’oggi è chiamata «Chioma di Berenice». </a:t>
            </a:r>
            <a:br>
              <a:rPr lang="it-IT" altLang="it-IT" sz="1800" dirty="0"/>
            </a:br>
            <a:r>
              <a:rPr lang="it-IT" altLang="it-IT" sz="1800" dirty="0"/>
              <a:t>Il racconto è narrato in prima persona dalla chioma stessa, che, dopo aver ricordato l'accaduto e la sua apoteosi, si dichiara fiera di aver ricevuto quest'onore dagli dei, ma è anche triste del fatto che non godrà più di tutte le regali cure che le riservava la sua padrona, per le quali rinuncerebbe al catasterismo.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Fortuna letteraria del tema: versione di Catullo, tradotta da Foscolo; se ne trova traccia anche in </a:t>
            </a:r>
            <a:r>
              <a:rPr lang="it-IT" altLang="it-IT" sz="1800" i="1" dirty="0"/>
              <a:t>The Rape of the Lock </a:t>
            </a:r>
            <a:r>
              <a:rPr lang="it-IT" altLang="it-IT" sz="1800" dirty="0"/>
              <a:t>di Alexander Pope (1712-14). Si tratta di un poemetto eroicomico che deride la lite tra Arabella </a:t>
            </a:r>
            <a:r>
              <a:rPr lang="it-IT" altLang="it-IT" sz="1800" dirty="0" err="1"/>
              <a:t>Fermor</a:t>
            </a:r>
            <a:r>
              <a:rPr lang="it-IT" altLang="it-IT" sz="1800" dirty="0"/>
              <a:t> («Belinda» nel poema) e Lord </a:t>
            </a:r>
            <a:r>
              <a:rPr lang="it-IT" altLang="it-IT" sz="1800" dirty="0" err="1"/>
              <a:t>Petre</a:t>
            </a:r>
            <a:r>
              <a:rPr lang="it-IT" altLang="it-IT" sz="1800" dirty="0"/>
              <a:t>, che le aveva strappato una ciocca di capelli senza il suo permesso. Pope descrive i suoi personaggi in stile epico: quando il Lord le ruba la ciocca di capelli, Belinda cerca di riaverli, i capelli volano nell'aria e si trasformano in una stella.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350EF7-33CE-48C4-A5E3-FAD51BD87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10864" r="8834" b="11728"/>
          <a:stretch/>
        </p:blipFill>
        <p:spPr>
          <a:xfrm>
            <a:off x="736600" y="1397000"/>
            <a:ext cx="3335867" cy="2579024"/>
          </a:xfrm>
          <a:prstGeom prst="rect">
            <a:avLst/>
          </a:prstGeom>
        </p:spPr>
      </p:pic>
      <p:pic>
        <p:nvPicPr>
          <p:cNvPr id="5" name="Immagine 2">
            <a:extLst>
              <a:ext uri="{FF2B5EF4-FFF2-40B4-BE49-F238E27FC236}">
                <a16:creationId xmlns:a16="http://schemas.microsoft.com/office/drawing/2014/main" id="{6A1095CC-9736-46D2-8F2B-46867674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" y="4281026"/>
            <a:ext cx="3317929" cy="225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>
            <a:extLst>
              <a:ext uri="{FF2B5EF4-FFF2-40B4-BE49-F238E27FC236}">
                <a16:creationId xmlns:a16="http://schemas.microsoft.com/office/drawing/2014/main" id="{8DD3BCC7-7047-431A-BA47-5A0F029A8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95263"/>
            <a:ext cx="9070975" cy="627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/>
              <a:t>Le </a:t>
            </a:r>
            <a:r>
              <a:rPr lang="it-IT" altLang="it-IT" sz="2400" i="1" dirty="0" err="1"/>
              <a:t>Diegeseis</a:t>
            </a:r>
            <a:r>
              <a:rPr lang="it-IT" altLang="it-IT" sz="2400" i="1" dirty="0"/>
              <a:t> </a:t>
            </a:r>
            <a:r>
              <a:rPr lang="it-IT" altLang="it-IT" sz="2400" dirty="0"/>
              <a:t>di Callimaco in </a:t>
            </a:r>
            <a:r>
              <a:rPr lang="it-IT" altLang="it-IT" sz="2400" dirty="0" err="1"/>
              <a:t>P.Mil.Vogl</a:t>
            </a:r>
            <a:r>
              <a:rPr lang="it-IT" altLang="it-IT" sz="2400" dirty="0"/>
              <a:t>. I 18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 dirty="0"/>
          </a:p>
          <a:p>
            <a:pPr>
              <a:spcBef>
                <a:spcPct val="50000"/>
              </a:spcBef>
              <a:buFontTx/>
              <a:buNone/>
            </a:pPr>
            <a:endParaRPr lang="it-IT" altLang="ja-JP" sz="1900" dirty="0">
              <a:latin typeface="IFAO-Grec Unicode" panose="02020603050405020304" pitchFamily="18" charset="0"/>
              <a:cs typeface="Lucida Grande" pitchFamily="-9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ja-JP" sz="1900" dirty="0">
              <a:latin typeface="IFAO-Grec Unicode" panose="02020603050405020304" pitchFamily="18" charset="0"/>
              <a:cs typeface="Lucida Grande" pitchFamily="-9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ja-JP" sz="1900" dirty="0">
              <a:latin typeface="IFAO-Grec Unicode" panose="02020603050405020304" pitchFamily="18" charset="0"/>
              <a:cs typeface="Lucida Grande" pitchFamily="-9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ja-JP" sz="1900" dirty="0">
                <a:latin typeface="IFAO-Grec Unicode" panose="02020603050405020304" pitchFamily="18" charset="0"/>
                <a:cs typeface="Lucida Grande" pitchFamily="-96" charset="0"/>
              </a:rPr>
              <a:t>“Racconta che </a:t>
            </a:r>
            <a:r>
              <a:rPr lang="it-IT" altLang="ja-JP" sz="1900" dirty="0" err="1">
                <a:latin typeface="IFAO-Grec Unicode" panose="02020603050405020304" pitchFamily="18" charset="0"/>
                <a:cs typeface="Lucida Grande" pitchFamily="-96" charset="0"/>
              </a:rPr>
              <a:t>Conone</a:t>
            </a:r>
            <a:r>
              <a:rPr lang="it-IT" altLang="ja-JP" sz="1900" dirty="0">
                <a:latin typeface="IFAO-Grec Unicode" panose="02020603050405020304" pitchFamily="18" charset="0"/>
                <a:cs typeface="Lucida Grande" pitchFamily="-96" charset="0"/>
              </a:rPr>
              <a:t> pose in una costellazione il ricciolo di Berenice, che ella aveva promesso di dedicare agli dei, dopo che il marito tornò a casa dalla battaglia in Siria.”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1900" dirty="0">
              <a:latin typeface="IFAO-Grec Unicode" panose="02020603050405020304" pitchFamily="18" charset="0"/>
              <a:cs typeface="Lucida Grande" pitchFamily="-96" charset="0"/>
            </a:endParaRPr>
          </a:p>
        </p:txBody>
      </p:sp>
      <p:pic>
        <p:nvPicPr>
          <p:cNvPr id="22531" name="Immagine 2">
            <a:extLst>
              <a:ext uri="{FF2B5EF4-FFF2-40B4-BE49-F238E27FC236}">
                <a16:creationId xmlns:a16="http://schemas.microsoft.com/office/drawing/2014/main" id="{96F93D3C-A7C5-48F9-88E9-69193D6DF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916113"/>
            <a:ext cx="650081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4">
            <a:extLst>
              <a:ext uri="{FF2B5EF4-FFF2-40B4-BE49-F238E27FC236}">
                <a16:creationId xmlns:a16="http://schemas.microsoft.com/office/drawing/2014/main" id="{DEB881D8-F359-4289-93AA-957D8182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860800"/>
            <a:ext cx="3800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A30B2783-A6DB-4519-811C-3F0B00192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115888"/>
            <a:ext cx="95059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dirty="0"/>
              <a:t>Lo stile epsilon-theta nei rotoli di Ercolano</a:t>
            </a:r>
          </a:p>
        </p:txBody>
      </p:sp>
      <p:pic>
        <p:nvPicPr>
          <p:cNvPr id="23555" name="Immagine 4">
            <a:extLst>
              <a:ext uri="{FF2B5EF4-FFF2-40B4-BE49-F238E27FC236}">
                <a16:creationId xmlns:a16="http://schemas.microsoft.com/office/drawing/2014/main" id="{5428FB20-819D-460E-9B00-2BE320A3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341438"/>
            <a:ext cx="73152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asellaDiTesto 5">
            <a:extLst>
              <a:ext uri="{FF2B5EF4-FFF2-40B4-BE49-F238E27FC236}">
                <a16:creationId xmlns:a16="http://schemas.microsoft.com/office/drawing/2014/main" id="{A2A60B2E-0960-4835-BC64-820438A7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6396038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P.Herc. 1423 (Filodemo, </a:t>
            </a:r>
            <a:r>
              <a:rPr lang="it-IT" altLang="it-IT" sz="2400" i="1"/>
              <a:t>Retorica</a:t>
            </a:r>
            <a:r>
              <a:rPr lang="it-IT" altLang="it-IT" sz="2400"/>
              <a:t> IV)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>
            <a:extLst>
              <a:ext uri="{FF2B5EF4-FFF2-40B4-BE49-F238E27FC236}">
                <a16:creationId xmlns:a16="http://schemas.microsoft.com/office/drawing/2014/main" id="{15C32BFF-978F-48A9-B743-7C4C6D1AC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11588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/>
              <a:t>Lo stile epsilon-theta nei rotoli greco-egizi</a:t>
            </a:r>
          </a:p>
        </p:txBody>
      </p:sp>
      <p:sp>
        <p:nvSpPr>
          <p:cNvPr id="24579" name="CasellaDiTesto 3">
            <a:extLst>
              <a:ext uri="{FF2B5EF4-FFF2-40B4-BE49-F238E27FC236}">
                <a16:creationId xmlns:a16="http://schemas.microsoft.com/office/drawing/2014/main" id="{34EDE714-0A50-424A-BB24-E7336C98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6396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P.Oxy. XI 1361 (Bacchilide)</a:t>
            </a:r>
          </a:p>
        </p:txBody>
      </p:sp>
      <p:pic>
        <p:nvPicPr>
          <p:cNvPr id="24580" name="Immagine 5">
            <a:extLst>
              <a:ext uri="{FF2B5EF4-FFF2-40B4-BE49-F238E27FC236}">
                <a16:creationId xmlns:a16="http://schemas.microsoft.com/office/drawing/2014/main" id="{A5537A11-A323-497D-B6E0-336A09B4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1126"/>
            <a:ext cx="9144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3CD5A1FD-CB28-4AE3-804F-522DE7579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49" y="476250"/>
            <a:ext cx="920961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/>
              <a:t>Lo stile epsilon-theta nell’iscrizione di </a:t>
            </a:r>
            <a:r>
              <a:rPr lang="it-IT" altLang="it-IT" dirty="0" err="1"/>
              <a:t>Sophytos</a:t>
            </a:r>
            <a:r>
              <a:rPr lang="it-IT" altLang="it-IT" dirty="0"/>
              <a:t> </a:t>
            </a:r>
            <a:br>
              <a:rPr lang="it-IT" altLang="it-IT" dirty="0"/>
            </a:br>
            <a:r>
              <a:rPr lang="it-IT" altLang="it-IT" dirty="0"/>
              <a:t>da Kandahar</a:t>
            </a:r>
          </a:p>
        </p:txBody>
      </p:sp>
      <p:pic>
        <p:nvPicPr>
          <p:cNvPr id="28675" name="Immagine 5">
            <a:extLst>
              <a:ext uri="{FF2B5EF4-FFF2-40B4-BE49-F238E27FC236}">
                <a16:creationId xmlns:a16="http://schemas.microsoft.com/office/drawing/2014/main" id="{458AD0FF-D9BF-4206-B3E9-62D4225E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2420939"/>
            <a:ext cx="90392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4">
            <a:extLst>
              <a:ext uri="{FF2B5EF4-FFF2-40B4-BE49-F238E27FC236}">
                <a16:creationId xmlns:a16="http://schemas.microsoft.com/office/drawing/2014/main" id="{3DDDD3B4-65DC-42E0-A5D5-6068A5CA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4450"/>
            <a:ext cx="32432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magine 6">
            <a:extLst>
              <a:ext uri="{FF2B5EF4-FFF2-40B4-BE49-F238E27FC236}">
                <a16:creationId xmlns:a16="http://schemas.microsoft.com/office/drawing/2014/main" id="{A0086E20-4019-4F60-A0F2-D1390C9A1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22225"/>
            <a:ext cx="29591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CasellaDiTesto 8">
            <a:extLst>
              <a:ext uri="{FF2B5EF4-FFF2-40B4-BE49-F238E27FC236}">
                <a16:creationId xmlns:a16="http://schemas.microsoft.com/office/drawing/2014/main" id="{30948E93-AA94-4579-930A-49C637667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02100"/>
            <a:ext cx="9144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Stele di Sophytos. La casa dei miei antenati, prospera per molto tempo, la distrusse l’implacabile violenza delle triple Moire. E così io, Sophytos della discendenza di Naratos, ancora molto piccolo, fui tristemente privato del sostegno dei miei genitori. Dopo che acquisii la virtù dell’Arciere e delle Muse, unita a nobile prudenza, allora ideai un modo per ricostruire la mia casa ancestrale: preso altrove denaro fruttifero, lasciai la mia casa determinato a non tornare finché non avessi acquisito la massima abbondanza di beni. Per questa ragione salii su navi mercantili per molte città, e senza incorrere in danni ottenni vaste ricchezze. Dopo innumerevoli anni e circondato da lodi, sono tornato nella mia patria e sono stato una delizia per i miei benauguranti. Ho ricostruito più forte la casa paterna che era marcita e siccome la tomba era rovinata al suolo, ne ho costruita un'altra, e ancora vivo, ho eretto questa stele parlante lungo la strada. Che i miei figli e nipoti mantengano questa casa mia, poiché ho compiuto queste invidiabili imprese!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3">
            <a:extLst>
              <a:ext uri="{FF2B5EF4-FFF2-40B4-BE49-F238E27FC236}">
                <a16:creationId xmlns:a16="http://schemas.microsoft.com/office/drawing/2014/main" id="{E50A7BE0-8B72-42FB-B2EF-E737F2E97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0"/>
            <a:ext cx="687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E031DF28-25E4-42F0-A9C4-1D4D125BB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32004"/>
            <a:ext cx="7764463" cy="995362"/>
          </a:xfrm>
        </p:spPr>
        <p:txBody>
          <a:bodyPr/>
          <a:lstStyle/>
          <a:p>
            <a:r>
              <a:rPr lang="it-IT" altLang="it-IT" dirty="0"/>
              <a:t>L’ «OMERO DI HAWARA» </a:t>
            </a:r>
          </a:p>
        </p:txBody>
      </p:sp>
      <p:sp>
        <p:nvSpPr>
          <p:cNvPr id="32771" name="Segnaposto contenuto 2">
            <a:extLst>
              <a:ext uri="{FF2B5EF4-FFF2-40B4-BE49-F238E27FC236}">
                <a16:creationId xmlns:a16="http://schemas.microsoft.com/office/drawing/2014/main" id="{20AA575B-BBF8-4D60-8ADA-7291B4493C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1" y="1801814"/>
            <a:ext cx="9389532" cy="2770187"/>
          </a:xfrm>
        </p:spPr>
        <p:txBody>
          <a:bodyPr>
            <a:normAutofit/>
          </a:bodyPr>
          <a:lstStyle/>
          <a:p>
            <a:r>
              <a:rPr lang="it-IT" altLang="it-IT" dirty="0"/>
              <a:t>Resti di 36 colonne di un rotolo contenenti </a:t>
            </a:r>
            <a:r>
              <a:rPr lang="it-IT" altLang="it-IT" i="1" dirty="0"/>
              <a:t>Iliade</a:t>
            </a:r>
            <a:r>
              <a:rPr lang="it-IT" altLang="it-IT" dirty="0"/>
              <a:t> I 506-510 e II 1-877, con titolo finale del libro II. In origine lungo 17 m e contenente i primi due libri del poema.</a:t>
            </a:r>
          </a:p>
          <a:p>
            <a:r>
              <a:rPr lang="it-IT" altLang="it-IT" dirty="0"/>
              <a:t>Scrittura onciale, metà II sec. d.C.</a:t>
            </a:r>
          </a:p>
          <a:p>
            <a:r>
              <a:rPr lang="it-IT" altLang="it-IT" dirty="0"/>
              <a:t>Rinvenuto in una tomba della necropoli di Hawara (Fayum), sotto la testa di una mummia di donna, nel corso degli scavi di William Flinders </a:t>
            </a:r>
            <a:r>
              <a:rPr lang="it-IT" altLang="it-IT" dirty="0" err="1"/>
              <a:t>Petrie</a:t>
            </a:r>
            <a:r>
              <a:rPr lang="it-IT" altLang="it-IT" dirty="0"/>
              <a:t> nel 1888, e pubblicato da Archibald H. </a:t>
            </a:r>
            <a:r>
              <a:rPr lang="it-IT" altLang="it-IT" dirty="0" err="1"/>
              <a:t>Sayce</a:t>
            </a:r>
            <a:r>
              <a:rPr lang="it-IT" altLang="it-IT" dirty="0"/>
              <a:t> nel 1889. [</a:t>
            </a:r>
            <a:r>
              <a:rPr lang="en-US" altLang="it-IT" dirty="0" err="1"/>
              <a:t>P.Bodl</a:t>
            </a:r>
            <a:r>
              <a:rPr lang="en-US" altLang="it-IT" dirty="0"/>
              <a:t>. inv. MS Gr. Class. a. 1 (P)</a:t>
            </a:r>
            <a:r>
              <a:rPr lang="it-IT" altLang="it-IT" dirty="0"/>
              <a:t>]</a:t>
            </a:r>
          </a:p>
          <a:p>
            <a:r>
              <a:rPr lang="it-IT" altLang="it-IT" dirty="0"/>
              <a:t>Il testo è riccamente corredato di un apparato di segni e note che testimoniano il senso dell’edizione critica alessandrina.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Segnaposto contenuto 4">
            <a:extLst>
              <a:ext uri="{FF2B5EF4-FFF2-40B4-BE49-F238E27FC236}">
                <a16:creationId xmlns:a16="http://schemas.microsoft.com/office/drawing/2014/main" id="{4984ECC2-3D55-4DCB-AE14-A2C1B7ECBE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/>
          <a:stretch>
            <a:fillRect/>
          </a:stretch>
        </p:blipFill>
        <p:spPr>
          <a:xfrm>
            <a:off x="1992314" y="44451"/>
            <a:ext cx="8410575" cy="5800725"/>
          </a:xfrm>
        </p:spPr>
      </p:pic>
      <p:sp>
        <p:nvSpPr>
          <p:cNvPr id="3075" name="CasellaDiTesto 8">
            <a:extLst>
              <a:ext uri="{FF2B5EF4-FFF2-40B4-BE49-F238E27FC236}">
                <a16:creationId xmlns:a16="http://schemas.microsoft.com/office/drawing/2014/main" id="{E8FCE086-B19B-4469-8C31-E11B89DF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027738"/>
            <a:ext cx="8410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papiro di Derveni: scrittura epigrafica, arcaica, squadrata e quasi </a:t>
            </a:r>
            <a:r>
              <a:rPr lang="it-IT" altLang="it-IT" sz="2400" i="1"/>
              <a:t>stoichedon</a:t>
            </a:r>
            <a:endParaRPr lang="it-IT" altLang="it-IT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1468221-397D-4FCD-8DBA-9CFD427A2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2" y="0"/>
            <a:ext cx="11652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5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2C2225-CA05-42E6-A1E0-2B8A5A76C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7" y="0"/>
            <a:ext cx="10551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08A4BC5-73BD-4687-BB73-13EF67CA7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7" y="0"/>
            <a:ext cx="1130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71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DCEF2508-3F54-4459-9C87-1639290C6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7668" y="527051"/>
            <a:ext cx="6824132" cy="995363"/>
          </a:xfrm>
        </p:spPr>
        <p:txBody>
          <a:bodyPr>
            <a:normAutofit/>
          </a:bodyPr>
          <a:lstStyle/>
          <a:p>
            <a:r>
              <a:rPr lang="it-IT" altLang="it-IT" dirty="0"/>
              <a:t>LE «ELLENICHE DI OSSIRINCO»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B5F22B-297E-4617-BD06-2405BC7F0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1693333"/>
            <a:ext cx="6434667" cy="3849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err="1"/>
              <a:t>P.Oxy</a:t>
            </a:r>
            <a:r>
              <a:rPr lang="it-IT" dirty="0"/>
              <a:t>.  842 (Oxford) + PSI 1304 (Firenze) </a:t>
            </a:r>
          </a:p>
          <a:p>
            <a:pPr>
              <a:defRPr/>
            </a:pPr>
            <a:r>
              <a:rPr lang="it-IT" dirty="0"/>
              <a:t>Opera storiografica anonima (V-IV sec. a.C.) che narra il decennio finale della Guerra del Peloponneso (413-404 a.C.) e le vicende degli stati greci fino alla spedizione di Agesilao in Asia Minore (396/5 a.C.), con </a:t>
            </a:r>
            <a:r>
              <a:rPr lang="it-IT" i="1" dirty="0"/>
              <a:t>excursus</a:t>
            </a:r>
            <a:r>
              <a:rPr lang="it-IT" dirty="0"/>
              <a:t> sulle costituzioni elleniche. L’opera è dunque una continuazione delle </a:t>
            </a:r>
            <a:r>
              <a:rPr lang="it-IT" i="1" dirty="0"/>
              <a:t>Storie</a:t>
            </a:r>
            <a:r>
              <a:rPr lang="it-IT" dirty="0"/>
              <a:t> di Tucidide, e in più punti appare più in accordo con Diodoro Siculo che con Senofonte, contemporaneo degli eventi.</a:t>
            </a:r>
          </a:p>
          <a:p>
            <a:pPr>
              <a:defRPr/>
            </a:pPr>
            <a:r>
              <a:rPr lang="it-IT" dirty="0"/>
              <a:t>Paleografia: STILE SEVERO &gt; fine II secolo d.C. / inizi III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31748" name="Immagine 3">
            <a:extLst>
              <a:ext uri="{FF2B5EF4-FFF2-40B4-BE49-F238E27FC236}">
                <a16:creationId xmlns:a16="http://schemas.microsoft.com/office/drawing/2014/main" id="{10987596-EBA3-4EA7-BC8C-A3166681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0"/>
            <a:ext cx="4074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4">
            <a:extLst>
              <a:ext uri="{FF2B5EF4-FFF2-40B4-BE49-F238E27FC236}">
                <a16:creationId xmlns:a16="http://schemas.microsoft.com/office/drawing/2014/main" id="{7F50A2FF-0EBE-412A-808F-E139B496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58" y="3472220"/>
            <a:ext cx="51768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magine 6">
            <a:extLst>
              <a:ext uri="{FF2B5EF4-FFF2-40B4-BE49-F238E27FC236}">
                <a16:creationId xmlns:a16="http://schemas.microsoft.com/office/drawing/2014/main" id="{16521C37-CC86-466B-96D0-F68DCB22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04" y="86439"/>
            <a:ext cx="5064125" cy="677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magine 8">
            <a:extLst>
              <a:ext uri="{FF2B5EF4-FFF2-40B4-BE49-F238E27FC236}">
                <a16:creationId xmlns:a16="http://schemas.microsoft.com/office/drawing/2014/main" id="{F3D9CA86-9EF6-4230-A14C-0893B137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58" y="43219"/>
            <a:ext cx="5064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8">
            <a:extLst>
              <a:ext uri="{FF2B5EF4-FFF2-40B4-BE49-F238E27FC236}">
                <a16:creationId xmlns:a16="http://schemas.microsoft.com/office/drawing/2014/main" id="{B9B446E0-FD0A-466C-A5AE-C53B54EC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027738"/>
            <a:ext cx="8410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papiro di Timoteo: prime avvisaglie di contrasto modulare ed ammorbidimento dei tratti </a:t>
            </a:r>
          </a:p>
        </p:txBody>
      </p:sp>
      <p:pic>
        <p:nvPicPr>
          <p:cNvPr id="6147" name="Immagine 4">
            <a:extLst>
              <a:ext uri="{FF2B5EF4-FFF2-40B4-BE49-F238E27FC236}">
                <a16:creationId xmlns:a16="http://schemas.microsoft.com/office/drawing/2014/main" id="{E19FF68D-F0FD-4049-8172-7EC90F3E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15889"/>
            <a:ext cx="74168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sellaDiTesto 8">
            <a:extLst>
              <a:ext uri="{FF2B5EF4-FFF2-40B4-BE49-F238E27FC236}">
                <a16:creationId xmlns:a16="http://schemas.microsoft.com/office/drawing/2014/main" id="{C7F0F950-A38E-4052-9CAB-8CFFAACC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027738"/>
            <a:ext cx="8410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papiro di Posidippo: contrasto modulare, tratti arrotondati o ammorbiditi, apici ornamentali</a:t>
            </a:r>
          </a:p>
        </p:txBody>
      </p:sp>
      <p:pic>
        <p:nvPicPr>
          <p:cNvPr id="8195" name="Immagine 3">
            <a:extLst>
              <a:ext uri="{FF2B5EF4-FFF2-40B4-BE49-F238E27FC236}">
                <a16:creationId xmlns:a16="http://schemas.microsoft.com/office/drawing/2014/main" id="{DBFE21E5-12AB-477B-BBF6-785AFAF9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6"/>
          <a:stretch>
            <a:fillRect/>
          </a:stretch>
        </p:blipFill>
        <p:spPr bwMode="auto">
          <a:xfrm>
            <a:off x="2236789" y="369888"/>
            <a:ext cx="792003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8">
            <a:extLst>
              <a:ext uri="{FF2B5EF4-FFF2-40B4-BE49-F238E27FC236}">
                <a16:creationId xmlns:a16="http://schemas.microsoft.com/office/drawing/2014/main" id="{E42AF30A-DC0D-4E50-9797-315C0D53D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257926"/>
            <a:ext cx="869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</a:t>
            </a:r>
            <a:r>
              <a:rPr lang="it-IT" altLang="it-IT" sz="2400" i="1"/>
              <a:t>Sicionio</a:t>
            </a:r>
            <a:r>
              <a:rPr lang="it-IT" altLang="it-IT" sz="2400"/>
              <a:t> di Menandro: contrasto modulare, apici ornamentali</a:t>
            </a:r>
          </a:p>
        </p:txBody>
      </p:sp>
      <p:pic>
        <p:nvPicPr>
          <p:cNvPr id="10243" name="Immagine 10">
            <a:extLst>
              <a:ext uri="{FF2B5EF4-FFF2-40B4-BE49-F238E27FC236}">
                <a16:creationId xmlns:a16="http://schemas.microsoft.com/office/drawing/2014/main" id="{3F3F8136-FD6F-4322-B9A9-D90FA1C2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814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903D6-D53C-4A2F-9D17-D925B268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</a:t>
            </a:r>
            <a:r>
              <a:rPr lang="it-IT" i="1" dirty="0" err="1"/>
              <a:t>Sicionio</a:t>
            </a:r>
            <a:r>
              <a:rPr lang="it-IT" dirty="0"/>
              <a:t> di Menandro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4F7B33-EF33-4C33-915D-38BB8735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b="0" i="0" u="none" strike="noStrike" baseline="0" dirty="0" err="1">
                <a:latin typeface="Baskerville-Normal" panose="02000503000000000000" pitchFamily="2" charset="0"/>
              </a:rPr>
              <a:t>P.Sorb</a:t>
            </a: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. </a:t>
            </a:r>
            <a:r>
              <a:rPr lang="it-IT" sz="1800" b="0" i="0" u="none" strike="noStrike" baseline="0" dirty="0" err="1">
                <a:latin typeface="Baskerville-Normal" panose="02000503000000000000" pitchFamily="2" charset="0"/>
              </a:rPr>
              <a:t>inv</a:t>
            </a: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. 2272+2273+72. Rinvenuto da cartonnage nel 1962 a </a:t>
            </a:r>
            <a:r>
              <a:rPr lang="it-IT" sz="1800" b="0" i="0" u="none" strike="noStrike" baseline="0" dirty="0" err="1">
                <a:latin typeface="Baskerville-Normal" panose="02000503000000000000" pitchFamily="2" charset="0"/>
              </a:rPr>
              <a:t>Ghoran</a:t>
            </a: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 (Fayum) da Pierre </a:t>
            </a:r>
            <a:r>
              <a:rPr lang="it-IT" sz="1800" b="0" i="0" u="none" strike="noStrike" baseline="0" dirty="0" err="1">
                <a:latin typeface="Baskerville-Normal" panose="02000503000000000000" pitchFamily="2" charset="0"/>
              </a:rPr>
              <a:t>Jouguet</a:t>
            </a: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 e pubblicato nel 1964.</a:t>
            </a:r>
          </a:p>
          <a:p>
            <a:pPr algn="l"/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15 frammenti di un rotolo di papiro della seconda metà del III sec. a.C.; scrittura confrontabile con quella del rotolo di </a:t>
            </a:r>
            <a:r>
              <a:rPr lang="it-IT" sz="1800" b="0" i="0" u="none" strike="noStrike" baseline="0" dirty="0" err="1">
                <a:latin typeface="Baskerville-Normal" panose="02000503000000000000" pitchFamily="2" charset="0"/>
              </a:rPr>
              <a:t>Posidippo</a:t>
            </a: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. </a:t>
            </a:r>
          </a:p>
          <a:p>
            <a:pPr algn="l"/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Supporto di qualità mediocre (riuso da lavaggio): una copia d’uso privato.</a:t>
            </a:r>
          </a:p>
          <a:p>
            <a:pPr algn="l"/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Il contenuto è stato riconosciuto in una commedia perduta di Menandro (autore ateniese di IV/III sec. a.C.) grazie al titolo finale conservato in uno dei frammenti.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701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8">
            <a:extLst>
              <a:ext uri="{FF2B5EF4-FFF2-40B4-BE49-F238E27FC236}">
                <a16:creationId xmlns:a16="http://schemas.microsoft.com/office/drawing/2014/main" id="{35512623-B7A7-41E9-B394-AC131F529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404813"/>
            <a:ext cx="3983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/>
              <a:t>La colonna finale del rotolo: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/>
              <a:t>coronide, titolo e sticometria</a:t>
            </a:r>
          </a:p>
        </p:txBody>
      </p:sp>
      <p:pic>
        <p:nvPicPr>
          <p:cNvPr id="12291" name="Immagine 2">
            <a:extLst>
              <a:ext uri="{FF2B5EF4-FFF2-40B4-BE49-F238E27FC236}">
                <a16:creationId xmlns:a16="http://schemas.microsoft.com/office/drawing/2014/main" id="{9C64E88E-09CC-4B26-9E66-3D298B81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7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6">
            <a:extLst>
              <a:ext uri="{FF2B5EF4-FFF2-40B4-BE49-F238E27FC236}">
                <a16:creationId xmlns:a16="http://schemas.microsoft.com/office/drawing/2014/main" id="{C3980CA9-2D1F-4C59-AC13-32ED84540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992" y="4541836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it-IT" sz="3000" dirty="0">
                <a:latin typeface="IFAO-Grec Unicode" panose="02020603050405020304" pitchFamily="18" charset="0"/>
              </a:rPr>
              <a:t>Ϲικυώινιοι</a:t>
            </a:r>
            <a:endParaRPr lang="it-IT" altLang="it-IT" sz="3000" dirty="0">
              <a:latin typeface="IFAO-Grec Unicode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it-IT" sz="3000" dirty="0">
                <a:latin typeface="IFAO-Grec Unicode" panose="02020603050405020304" pitchFamily="18" charset="0"/>
              </a:rPr>
              <a:t>Μενάνδρου</a:t>
            </a:r>
            <a:endParaRPr lang="it-IT" altLang="it-IT" sz="3000" dirty="0">
              <a:latin typeface="IFAO-Grec Unicode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it-IT" sz="3000" dirty="0">
                <a:latin typeface="IFAO-Grec Unicode" panose="02020603050405020304" pitchFamily="18" charset="0"/>
              </a:rPr>
              <a:t>ἄριθμοϲ</a:t>
            </a:r>
            <a:r>
              <a:rPr lang="it-IT" altLang="it-IT" sz="3000" dirty="0">
                <a:latin typeface="IFAO-Grec Unicode" panose="02020603050405020304" pitchFamily="18" charset="0"/>
              </a:rPr>
              <a:t>        </a:t>
            </a:r>
            <a:r>
              <a:rPr lang="el-GR" altLang="it-IT" sz="3000" dirty="0">
                <a:latin typeface="IFAO-Grec Unicode" panose="02020603050405020304" pitchFamily="18" charset="0"/>
              </a:rPr>
              <a:t>ϡ</a:t>
            </a:r>
            <a:r>
              <a:rPr lang="el-GR" altLang="it-IT" sz="3000" dirty="0">
                <a:latin typeface="IFAO-Grec Exposant" panose="02020603050405020304" pitchFamily="18" charset="-95"/>
              </a:rPr>
              <a:t>α</a:t>
            </a:r>
            <a:endParaRPr lang="it-IT" altLang="it-IT" sz="3000" dirty="0">
              <a:latin typeface="IFAO-Grec Exposant" panose="02020603050405020304" pitchFamily="18" charset="-95"/>
            </a:endParaRPr>
          </a:p>
        </p:txBody>
      </p:sp>
      <p:pic>
        <p:nvPicPr>
          <p:cNvPr id="12293" name="Immagine 4">
            <a:extLst>
              <a:ext uri="{FF2B5EF4-FFF2-40B4-BE49-F238E27FC236}">
                <a16:creationId xmlns:a16="http://schemas.microsoft.com/office/drawing/2014/main" id="{DCC41023-0AA5-4B8F-8CE6-2C667754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48828" r="9720" b="27531"/>
          <a:stretch>
            <a:fillRect/>
          </a:stretch>
        </p:blipFill>
        <p:spPr bwMode="auto">
          <a:xfrm>
            <a:off x="6311372" y="1577976"/>
            <a:ext cx="446405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4">
            <a:extLst>
              <a:ext uri="{FF2B5EF4-FFF2-40B4-BE49-F238E27FC236}">
                <a16:creationId xmlns:a16="http://schemas.microsoft.com/office/drawing/2014/main" id="{8E26D7BC-9948-4471-B225-9194C89A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sellaDiTesto 5">
            <a:extLst>
              <a:ext uri="{FF2B5EF4-FFF2-40B4-BE49-F238E27FC236}">
                <a16:creationId xmlns:a16="http://schemas.microsoft.com/office/drawing/2014/main" id="{C73F6CC3-8C2A-419D-9FF0-D21C27089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6027738"/>
            <a:ext cx="2673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Villa romana,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Efeso, II sec. d.C.</a:t>
            </a:r>
          </a:p>
        </p:txBody>
      </p:sp>
      <p:pic>
        <p:nvPicPr>
          <p:cNvPr id="14340" name="Immagine 7">
            <a:extLst>
              <a:ext uri="{FF2B5EF4-FFF2-40B4-BE49-F238E27FC236}">
                <a16:creationId xmlns:a16="http://schemas.microsoft.com/office/drawing/2014/main" id="{B965070B-904C-41CC-A942-FB8CBD4F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233" y="788193"/>
            <a:ext cx="33147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magine 9">
            <a:extLst>
              <a:ext uri="{FF2B5EF4-FFF2-40B4-BE49-F238E27FC236}">
                <a16:creationId xmlns:a16="http://schemas.microsoft.com/office/drawing/2014/main" id="{99C8236D-3BE8-4C5E-A1A5-D1C1356D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93663"/>
            <a:ext cx="4076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993</TotalTime>
  <Words>1078</Words>
  <Application>Microsoft Office PowerPoint</Application>
  <PresentationFormat>Widescreen</PresentationFormat>
  <Paragraphs>68</Paragraphs>
  <Slides>23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Arial</vt:lpstr>
      <vt:lpstr>Baskerville-Normal</vt:lpstr>
      <vt:lpstr>Calibri</vt:lpstr>
      <vt:lpstr>Century Gothic</vt:lpstr>
      <vt:lpstr>IFAO-Grec Exposant</vt:lpstr>
      <vt:lpstr>IFAO-Grec Unicode</vt:lpstr>
      <vt:lpstr>Wingdings 3</vt:lpstr>
      <vt:lpstr>Filo</vt:lpstr>
      <vt:lpstr>Libri greci su papiro: tra bibliologia, paleografia, letteratura e filologia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Sicionio di Menandro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 stile epsilon-theta nei rotoli di Ercolano</vt:lpstr>
      <vt:lpstr>Lo stile epsilon-theta nei rotoli greco-egizi</vt:lpstr>
      <vt:lpstr>Lo stile epsilon-theta nell’iscrizione di Sophytos  da Kandahar</vt:lpstr>
      <vt:lpstr>Presentazione standard di PowerPoint</vt:lpstr>
      <vt:lpstr>Presentazione standard di PowerPoint</vt:lpstr>
      <vt:lpstr>L’ «OMERO DI HAWARA» </vt:lpstr>
      <vt:lpstr>Presentazione standard di PowerPoint</vt:lpstr>
      <vt:lpstr>Presentazione standard di PowerPoint</vt:lpstr>
      <vt:lpstr>Presentazione standard di PowerPoint</vt:lpstr>
      <vt:lpstr>LE «ELLENICHE DI OSSIRINCO»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Libri greci su papiro: tra bibliologia, paleografia, letteratura e filologia</dc:title>
  <dc:creator>Nicola Reggiani</dc:creator>
  <cp:lastModifiedBy>Nicola Reggiani</cp:lastModifiedBy>
  <cp:revision>14</cp:revision>
  <dcterms:created xsi:type="dcterms:W3CDTF">2025-03-29T21:33:17Z</dcterms:created>
  <dcterms:modified xsi:type="dcterms:W3CDTF">2025-03-30T14:08:05Z</dcterms:modified>
</cp:coreProperties>
</file>