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4"/>
  </p:notesMasterIdLst>
  <p:sldIdLst>
    <p:sldId id="256" r:id="rId2"/>
    <p:sldId id="275" r:id="rId3"/>
    <p:sldId id="375" r:id="rId4"/>
    <p:sldId id="387" r:id="rId5"/>
    <p:sldId id="376" r:id="rId6"/>
    <p:sldId id="377" r:id="rId7"/>
    <p:sldId id="378" r:id="rId8"/>
    <p:sldId id="379" r:id="rId9"/>
    <p:sldId id="367" r:id="rId10"/>
    <p:sldId id="368" r:id="rId11"/>
    <p:sldId id="369" r:id="rId12"/>
    <p:sldId id="372" r:id="rId13"/>
    <p:sldId id="370" r:id="rId14"/>
    <p:sldId id="258" r:id="rId15"/>
    <p:sldId id="380" r:id="rId16"/>
    <p:sldId id="276" r:id="rId17"/>
    <p:sldId id="265" r:id="rId18"/>
    <p:sldId id="277" r:id="rId19"/>
    <p:sldId id="279" r:id="rId20"/>
    <p:sldId id="381" r:id="rId21"/>
    <p:sldId id="278" r:id="rId22"/>
    <p:sldId id="270" r:id="rId23"/>
    <p:sldId id="271" r:id="rId24"/>
    <p:sldId id="382" r:id="rId25"/>
    <p:sldId id="280" r:id="rId26"/>
    <p:sldId id="272" r:id="rId27"/>
    <p:sldId id="386" r:id="rId28"/>
    <p:sldId id="384" r:id="rId29"/>
    <p:sldId id="385" r:id="rId30"/>
    <p:sldId id="268" r:id="rId31"/>
    <p:sldId id="274" r:id="rId32"/>
    <p:sldId id="374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14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BF9C5-42EB-47FD-BB69-C08A1683D1AE}" type="datetimeFigureOut">
              <a:rPr lang="it-IT" smtClean="0"/>
              <a:t>28/04/2025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A05512-E25B-4BCD-B4CB-0B22084AC9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8904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microsoft.com/office/2007/relationships/hdphoto" Target="../media/hdphoto4.wdp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8.wdp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10.wdp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699772" y="0"/>
            <a:ext cx="9001462" cy="2387600"/>
          </a:xfrm>
        </p:spPr>
        <p:txBody>
          <a:bodyPr/>
          <a:lstStyle/>
          <a:p>
            <a:r>
              <a:rPr lang="it-IT" cap="none" dirty="0"/>
              <a:t>I Romani in Egitto</a:t>
            </a:r>
            <a:br>
              <a:rPr lang="it-IT" cap="none" dirty="0"/>
            </a:br>
            <a:br>
              <a:rPr lang="it-IT" cap="none" dirty="0"/>
            </a:br>
            <a:r>
              <a:rPr lang="it-IT" sz="1200" cap="none" dirty="0"/>
              <a:t>Papirologia LT 2024/25 – V</a:t>
            </a:r>
            <a:endParaRPr lang="it-IT" cap="none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5000" y1="37995" x2="15000" y2="37995"/>
                        <a14:foregroundMark x1="22875" y1="23219" x2="22875" y2="23219"/>
                        <a14:foregroundMark x1="35375" y1="20317" x2="35375" y2="20317"/>
                        <a14:foregroundMark x1="40875" y1="42216" x2="40875" y2="42216"/>
                        <a14:foregroundMark x1="39250" y1="61214" x2="39250" y2="61214"/>
                        <a14:foregroundMark x1="29375" y1="79420" x2="25375" y2="83641"/>
                        <a14:foregroundMark x1="21125" y1="84960" x2="19875" y2="84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107" y="1953930"/>
            <a:ext cx="9668791" cy="458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21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7639575" y="2277961"/>
            <a:ext cx="4352279" cy="388625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Clr>
                <a:srgbClr val="404040"/>
              </a:buClr>
              <a:buFont typeface="Arial"/>
              <a:buChar char="•"/>
            </a:pPr>
            <a:r>
              <a:rPr lang="it-IT" dirty="0"/>
              <a:t>Nel corridoio di circa 1 metro tra le due cinte murarie è stato individuato un deposito di materiali di scarto, fra i quali venne ritrovato un frammento di un rotolo di papiro scritto in latino.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70" y="1844825"/>
            <a:ext cx="7348891" cy="4752527"/>
          </a:xfrm>
          <a:prstGeom prst="rect">
            <a:avLst/>
          </a:prstGeom>
        </p:spPr>
      </p:pic>
      <p:sp>
        <p:nvSpPr>
          <p:cNvPr id="7" name="Title 12"/>
          <p:cNvSpPr>
            <a:spLocks noGrp="1"/>
          </p:cNvSpPr>
          <p:nvPr>
            <p:ph type="title"/>
          </p:nvPr>
        </p:nvSpPr>
        <p:spPr>
          <a:xfrm>
            <a:off x="2631269" y="172618"/>
            <a:ext cx="7824206" cy="1066800"/>
          </a:xfrm>
        </p:spPr>
        <p:txBody>
          <a:bodyPr/>
          <a:lstStyle/>
          <a:p>
            <a:pPr algn="l">
              <a:lnSpc>
                <a:spcPct val="80000"/>
              </a:lnSpc>
              <a:spcBef>
                <a:spcPts val="0"/>
              </a:spcBef>
            </a:pPr>
            <a:r>
              <a:rPr lang="it-IT" sz="3600" b="0" dirty="0"/>
              <a:t>Il papiro di Cornelio Gallo</a:t>
            </a:r>
          </a:p>
        </p:txBody>
      </p:sp>
    </p:spTree>
    <p:extLst>
      <p:ext uri="{BB962C8B-B14F-4D97-AF65-F5344CB8AC3E}">
        <p14:creationId xmlns:p14="http://schemas.microsoft.com/office/powerpoint/2010/main" val="280375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7672232" y="337457"/>
            <a:ext cx="4352279" cy="610999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Clr>
                <a:srgbClr val="404040"/>
              </a:buClr>
              <a:buFont typeface="Arial"/>
              <a:buChar char="•"/>
            </a:pPr>
            <a:r>
              <a:rPr lang="it-IT" dirty="0">
                <a:latin typeface="+mj-lt"/>
              </a:rPr>
              <a:t>Paleografia: </a:t>
            </a:r>
            <a:r>
              <a:rPr lang="it-IT" b="1" dirty="0">
                <a:latin typeface="+mj-lt"/>
              </a:rPr>
              <a:t>capitale rustica</a:t>
            </a:r>
            <a:r>
              <a:rPr lang="it-IT" dirty="0">
                <a:latin typeface="+mj-lt"/>
              </a:rPr>
              <a:t> (modelli epigrafici romani) vergata con notevole abilità calligrafica.</a:t>
            </a:r>
          </a:p>
          <a:p>
            <a:pPr>
              <a:lnSpc>
                <a:spcPct val="120000"/>
              </a:lnSpc>
              <a:buClr>
                <a:srgbClr val="404040"/>
              </a:buClr>
              <a:buFont typeface="Arial"/>
              <a:buChar char="•"/>
            </a:pPr>
            <a:r>
              <a:rPr lang="it-IT" dirty="0">
                <a:latin typeface="+mj-lt"/>
              </a:rPr>
              <a:t>Ampi margini, spazi interlineari e </a:t>
            </a:r>
            <a:r>
              <a:rPr lang="it-IT" dirty="0" err="1">
                <a:latin typeface="+mj-lt"/>
              </a:rPr>
              <a:t>intercolonnari</a:t>
            </a:r>
            <a:r>
              <a:rPr lang="it-IT" dirty="0">
                <a:latin typeface="+mj-lt"/>
              </a:rPr>
              <a:t>, parole separate, punti, eleganti </a:t>
            </a:r>
            <a:r>
              <a:rPr lang="it-IT" i="1" dirty="0" err="1">
                <a:latin typeface="+mj-lt"/>
              </a:rPr>
              <a:t>paragraphoi</a:t>
            </a:r>
            <a:r>
              <a:rPr lang="it-IT" dirty="0">
                <a:latin typeface="+mj-lt"/>
              </a:rPr>
              <a:t>, capilettera ingranditi, distici elegiaci con pentametro rientrato (= </a:t>
            </a:r>
            <a:r>
              <a:rPr lang="it-IT" i="1" dirty="0" err="1">
                <a:latin typeface="+mj-lt"/>
              </a:rPr>
              <a:t>eisthesis</a:t>
            </a:r>
            <a:r>
              <a:rPr lang="it-IT" dirty="0">
                <a:latin typeface="+mj-lt"/>
              </a:rPr>
              <a:t>).</a:t>
            </a:r>
          </a:p>
          <a:p>
            <a:pPr>
              <a:lnSpc>
                <a:spcPct val="120000"/>
              </a:lnSpc>
              <a:buClr>
                <a:srgbClr val="404040"/>
              </a:buClr>
              <a:buFont typeface="Arial"/>
              <a:buChar char="•"/>
            </a:pPr>
            <a:r>
              <a:rPr lang="it-IT" dirty="0">
                <a:latin typeface="+mj-lt"/>
              </a:rPr>
              <a:t>Si tratta di un rotolo di pregio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154D2A3-3C7E-4763-9326-A2189C5F9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0970" y="277780"/>
            <a:ext cx="6715125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3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04" y="259812"/>
            <a:ext cx="7035058" cy="445877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721122F-83E9-4FA0-8D20-1A3636EE2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853" y="259813"/>
            <a:ext cx="4955377" cy="445877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18C4766-4840-4D52-9D37-35AE00054D28}"/>
              </a:ext>
            </a:extLst>
          </p:cNvPr>
          <p:cNvSpPr txBox="1"/>
          <p:nvPr/>
        </p:nvSpPr>
        <p:spPr>
          <a:xfrm>
            <a:off x="373303" y="4833035"/>
            <a:ext cx="1156392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Ovidio, </a:t>
            </a:r>
            <a:r>
              <a:rPr lang="it-IT" i="1" dirty="0"/>
              <a:t>Amores</a:t>
            </a:r>
            <a:r>
              <a:rPr lang="it-IT" dirty="0"/>
              <a:t>, I 15,30: </a:t>
            </a:r>
            <a:r>
              <a:rPr lang="it-IT" b="1" dirty="0"/>
              <a:t>et sua </a:t>
            </a:r>
            <a:r>
              <a:rPr lang="it-IT" b="1" dirty="0" err="1"/>
              <a:t>cum</a:t>
            </a:r>
            <a:r>
              <a:rPr lang="it-IT" b="1" dirty="0"/>
              <a:t> Gallo nota </a:t>
            </a:r>
            <a:r>
              <a:rPr lang="it-IT" b="1" dirty="0" err="1"/>
              <a:t>Lycoris</a:t>
            </a:r>
            <a:r>
              <a:rPr lang="it-IT" b="1" dirty="0"/>
              <a:t> </a:t>
            </a:r>
            <a:r>
              <a:rPr lang="it-IT" b="1" dirty="0" err="1"/>
              <a:t>erit</a:t>
            </a:r>
            <a:r>
              <a:rPr lang="it-IT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Gaio Cornelio Gallo (Forlì, 69 a.C.-26 a.C.) è stato un poeta e uomo politico romano. Fedelissimo di Ottaviano, apparteneva all’ordine equestre e fu il primo prefetto d’Egitto. Ricoprì, secondo una versione non da tutti accettata, questa carica con eccessiva indipendenza (giungendo a emettere moneta), spingendosi a celebrare i propri successi pubblicamente con attributi propri dell’imperatore. Cadde in disgrazia perdendo l'appoggio di Augusto e del Senato e venne processato e spinto al suicidio.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14289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16" y="3305757"/>
            <a:ext cx="4673084" cy="316835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398" y="2880785"/>
            <a:ext cx="5959019" cy="1346521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5846398" y="4579348"/>
            <a:ext cx="63070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«i miei destini, o Cesare, mi diventeranno dolci, quando tu sarai la parte più grande della storia di Roma;</a:t>
            </a:r>
          </a:p>
          <a:p>
            <a:r>
              <a:rPr lang="it-IT" dirty="0"/>
              <a:t>e dopo il tuo ritorno io leggerò che i santuari di molte divinità saranno diventati più ricchi, perché ricoperti dei tuoi trofei.»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16" y="311076"/>
            <a:ext cx="3683454" cy="278400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FBC175A-6587-4A69-95CA-32709BEE18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6188" t="33325" r="17723" b="40166"/>
          <a:stretch/>
        </p:blipFill>
        <p:spPr>
          <a:xfrm>
            <a:off x="4943597" y="311076"/>
            <a:ext cx="6861820" cy="221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1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78961" y="0"/>
            <a:ext cx="10353761" cy="1326321"/>
          </a:xfrm>
        </p:spPr>
        <p:txBody>
          <a:bodyPr/>
          <a:lstStyle/>
          <a:p>
            <a:r>
              <a:rPr lang="it-IT" cap="none" dirty="0"/>
              <a:t>Il censimento nell’Egitto romano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65130" y="1430824"/>
            <a:ext cx="10353762" cy="3695136"/>
          </a:xfrm>
        </p:spPr>
        <p:txBody>
          <a:bodyPr>
            <a:normAutofit/>
          </a:bodyPr>
          <a:lstStyle/>
          <a:p>
            <a:r>
              <a:rPr lang="it-IT" b="1" dirty="0"/>
              <a:t>Il censimento, ai fini del controllo della popolazione, viene bandito con un editto del Prefetto ogni 14 anni (età fiscale: 14-60 anni), ed è un obbligo per gli abitanti ad esso soggetti. La dichiarazione è fatta dal proprietario di ogni casa (</a:t>
            </a:r>
            <a:r>
              <a:rPr lang="it-IT" b="1" i="1" dirty="0" err="1"/>
              <a:t>kat’oikian</a:t>
            </a:r>
            <a:r>
              <a:rPr lang="it-IT" b="1" i="1" dirty="0"/>
              <a:t> </a:t>
            </a:r>
            <a:r>
              <a:rPr lang="it-IT" b="1" i="1" dirty="0" err="1"/>
              <a:t>apographè</a:t>
            </a:r>
            <a:r>
              <a:rPr lang="it-IT" b="1" dirty="0"/>
              <a:t>), il quale dichiara anche gli occupanti. La dichiarazione doveva essere inoltrata ai funzionari addetti nella sede amministrativo-fiscale del dichiarante (= </a:t>
            </a:r>
            <a:r>
              <a:rPr lang="it-IT" b="1" i="1" dirty="0" err="1"/>
              <a:t>idìa</a:t>
            </a:r>
            <a:r>
              <a:rPr lang="it-IT" b="1" dirty="0"/>
              <a:t> = ‘residenza’); </a:t>
            </a:r>
            <a:r>
              <a:rPr lang="it-IT" dirty="0"/>
              <a:t>e</a:t>
            </a:r>
            <a:r>
              <a:rPr lang="it-IT" b="1" dirty="0"/>
              <a:t>ra necessario perciò far ritorno all’</a:t>
            </a:r>
            <a:r>
              <a:rPr lang="it-IT" b="1" i="1" dirty="0" err="1"/>
              <a:t>idìa</a:t>
            </a:r>
            <a:r>
              <a:rPr lang="it-IT" b="1" dirty="0"/>
              <a:t> per adempiere a tale obbligo.</a:t>
            </a:r>
          </a:p>
          <a:p>
            <a:endParaRPr lang="it-IT" i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775" y="3880674"/>
            <a:ext cx="4994225" cy="2977326"/>
          </a:xfrm>
          <a:prstGeom prst="rect">
            <a:avLst/>
          </a:prstGeom>
        </p:spPr>
      </p:pic>
      <p:sp>
        <p:nvSpPr>
          <p:cNvPr id="5" name="Segnaposto contenuto 2"/>
          <p:cNvSpPr txBox="1">
            <a:spLocks/>
          </p:cNvSpPr>
          <p:nvPr/>
        </p:nvSpPr>
        <p:spPr>
          <a:xfrm>
            <a:off x="974755" y="4194969"/>
            <a:ext cx="6009520" cy="2070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i="1" dirty="0" err="1"/>
              <a:t>Laographia</a:t>
            </a:r>
            <a:r>
              <a:rPr lang="it-IT" b="1" dirty="0"/>
              <a:t> = censimento a scopo fiscale della popolazione soggetta a capitazione (tassa individuale), cioè di tutti gli abitanti dell’Egitto non appartenenti alle classi privilegiate. </a:t>
            </a:r>
            <a:endParaRPr lang="it-IT" b="1" i="1" dirty="0"/>
          </a:p>
          <a:p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3016793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48BDE21-6ACD-411D-8872-C14A76A45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06" y="482648"/>
            <a:ext cx="4076761" cy="626523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EB9E95D-BBF6-4DFF-82CA-B8234A7E8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067" y="491115"/>
            <a:ext cx="3429479" cy="377242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9D60C67-6610-4065-83F1-758D38CEF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5067" y="4263541"/>
            <a:ext cx="3162741" cy="57158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5BD057E-E675-41D3-9AFA-3ABC2060DC9C}"/>
              </a:ext>
            </a:extLst>
          </p:cNvPr>
          <p:cNvSpPr txBox="1"/>
          <p:nvPr/>
        </p:nvSpPr>
        <p:spPr>
          <a:xfrm>
            <a:off x="7806268" y="614443"/>
            <a:ext cx="419110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Times New Roman" panose="02020603050405020304" pitchFamily="18" charset="0"/>
              </a:rPr>
              <a:t>A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Isidoro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segretario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del Villaggio di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Theadelphia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, da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parte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di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Harthotes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figlio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di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Marres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coltivatore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pubblico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e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sacerdote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del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dio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Tothoes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.</a:t>
            </a:r>
          </a:p>
          <a:p>
            <a:endParaRPr lang="en-US" sz="1600" dirty="0">
              <a:latin typeface="Times New Roman" panose="02020603050405020304" pitchFamily="18" charset="0"/>
            </a:endParaRPr>
          </a:p>
          <a:p>
            <a:r>
              <a:rPr lang="en-US" sz="1600" dirty="0" err="1">
                <a:effectLst/>
                <a:latin typeface="Times New Roman" panose="02020603050405020304" pitchFamily="18" charset="0"/>
              </a:rPr>
              <a:t>Possiedo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in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Theadelphia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una casa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all’interno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delle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mura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del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tempio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nella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quale (vivo) io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stesso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Harthotes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, di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madre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Esersuthis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, di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cinquantacinque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anni,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mio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figlio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Harpatothoes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, di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nove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anni, di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madre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Taanchoriphis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, e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mia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madre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Esersuthis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figlia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di Pasion, di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settant’anni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.</a:t>
            </a:r>
          </a:p>
          <a:p>
            <a:endParaRPr lang="en-US" sz="1600" dirty="0">
              <a:latin typeface="Times New Roman" panose="02020603050405020304" pitchFamily="18" charset="0"/>
            </a:endParaRPr>
          </a:p>
          <a:p>
            <a:r>
              <a:rPr lang="en-US" sz="1600" dirty="0">
                <a:effectLst/>
                <a:latin typeface="Times New Roman" panose="02020603050405020304" pitchFamily="18" charset="0"/>
              </a:rPr>
              <a:t>Io, il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suddetto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Harthotes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giuro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per Cesare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Imperatore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Eleutherios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figlio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di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dio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, Zeus Augusto,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che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ho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consegnato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la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precedente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dichiarazione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in modo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salutare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e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veritiero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, non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celando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nulla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. Se ho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giurato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il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vero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possa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venirmi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del bene; se ho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giurato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il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falso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possa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accadermi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il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contrario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.</a:t>
            </a:r>
          </a:p>
          <a:p>
            <a:endParaRPr lang="en-US" sz="1600" dirty="0">
              <a:effectLst/>
              <a:latin typeface="Times New Roman" panose="02020603050405020304" pitchFamily="18" charset="0"/>
            </a:endParaRPr>
          </a:p>
          <a:p>
            <a:r>
              <a:rPr lang="en-US" sz="1600" dirty="0">
                <a:effectLst/>
                <a:latin typeface="Times New Roman" panose="02020603050405020304" pitchFamily="18" charset="0"/>
              </a:rPr>
              <a:t>Il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suddetto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Harthotes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figlio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di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Marres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, di 55 anni, con una cicatrice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sulla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guancia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sinistra.</a:t>
            </a:r>
          </a:p>
          <a:p>
            <a:r>
              <a:rPr lang="en-US" sz="1600" dirty="0" err="1">
                <a:latin typeface="Times New Roman" panose="02020603050405020304" pitchFamily="18" charset="0"/>
              </a:rPr>
              <a:t>Harpatothoes</a:t>
            </a:r>
            <a:r>
              <a:rPr lang="en-US" sz="1600" dirty="0">
                <a:latin typeface="Times New Roman" panose="02020603050405020304" pitchFamily="18" charset="0"/>
              </a:rPr>
              <a:t>, di circa 9 anni.</a:t>
            </a:r>
          </a:p>
          <a:p>
            <a:r>
              <a:rPr lang="en-US" sz="1600" dirty="0" err="1">
                <a:effectLst/>
                <a:latin typeface="Times New Roman" panose="02020603050405020304" pitchFamily="18" charset="0"/>
              </a:rPr>
              <a:t>Registrato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nell’anno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41 di Cesare, </a:t>
            </a:r>
            <a:r>
              <a:rPr lang="en-US" sz="1600" dirty="0" err="1">
                <a:effectLst/>
                <a:latin typeface="Times New Roman" panose="02020603050405020304" pitchFamily="18" charset="0"/>
              </a:rPr>
              <a:t>Tybi</a:t>
            </a:r>
            <a:r>
              <a:rPr lang="en-US" sz="1600" dirty="0">
                <a:effectLst/>
                <a:latin typeface="Times New Roman" panose="02020603050405020304" pitchFamily="18" charset="0"/>
              </a:rPr>
              <a:t> 26. 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8FF495FD-1392-4762-8AC2-480C3E04B4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5067" y="4860914"/>
            <a:ext cx="3429479" cy="493392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93892F2-1266-47CD-A1A1-CDF7B3F247FF}"/>
              </a:ext>
            </a:extLst>
          </p:cNvPr>
          <p:cNvSpPr txBox="1"/>
          <p:nvPr/>
        </p:nvSpPr>
        <p:spPr>
          <a:xfrm>
            <a:off x="4457260" y="581163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</a:rPr>
              <a:t>&gt; </a:t>
            </a:r>
            <a:r>
              <a:rPr lang="en-US" sz="1800" dirty="0" err="1">
                <a:effectLst/>
                <a:latin typeface="Times New Roman" panose="02020603050405020304" pitchFamily="18" charset="0"/>
              </a:rPr>
              <a:t>Devianze</a:t>
            </a:r>
            <a:r>
              <a:rPr lang="en-US" sz="180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</a:rPr>
              <a:t>fonetiche</a:t>
            </a:r>
            <a:endParaRPr lang="it-IT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CABD533-88D3-4EE4-A6DE-28036B9AAF7D}"/>
              </a:ext>
            </a:extLst>
          </p:cNvPr>
          <p:cNvSpPr txBox="1"/>
          <p:nvPr/>
        </p:nvSpPr>
        <p:spPr>
          <a:xfrm>
            <a:off x="128306" y="58270"/>
            <a:ext cx="119353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cap="none" dirty="0"/>
              <a:t>scheda di censimento: SB XX 14440, </a:t>
            </a:r>
            <a:r>
              <a:rPr lang="it-IT" cap="none" dirty="0" err="1"/>
              <a:t>Theadelphia</a:t>
            </a:r>
            <a:r>
              <a:rPr lang="it-IT" cap="none" dirty="0"/>
              <a:t> (</a:t>
            </a:r>
            <a:r>
              <a:rPr lang="it-IT" cap="none" dirty="0" err="1"/>
              <a:t>Arsinoite</a:t>
            </a:r>
            <a:r>
              <a:rPr lang="it-IT" cap="none" dirty="0"/>
              <a:t>), </a:t>
            </a:r>
            <a:r>
              <a:rPr lang="en-US" sz="1800" dirty="0">
                <a:effectLst/>
                <a:latin typeface="Times New Roman" panose="02020603050405020304" pitchFamily="18" charset="0"/>
              </a:rPr>
              <a:t>22 </a:t>
            </a:r>
            <a:r>
              <a:rPr lang="en-US" sz="1800" dirty="0" err="1">
                <a:effectLst/>
                <a:latin typeface="Times New Roman" panose="02020603050405020304" pitchFamily="18" charset="0"/>
              </a:rPr>
              <a:t>gennaio</a:t>
            </a:r>
            <a:r>
              <a:rPr lang="en-US" sz="1800" dirty="0">
                <a:effectLst/>
                <a:latin typeface="Times New Roman" panose="02020603050405020304" pitchFamily="18" charset="0"/>
              </a:rPr>
              <a:t> 12 </a:t>
            </a:r>
            <a:r>
              <a:rPr lang="en-US" sz="1800" dirty="0" err="1">
                <a:effectLst/>
                <a:latin typeface="Times New Roman" panose="02020603050405020304" pitchFamily="18" charset="0"/>
              </a:rPr>
              <a:t>d.C.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02725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5494C3D-E732-4128-A4D6-88999654E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02" y="115503"/>
            <a:ext cx="12192000" cy="681418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A2427AE-E640-4B4A-A796-0657063021F3}"/>
              </a:ext>
            </a:extLst>
          </p:cNvPr>
          <p:cNvSpPr txBox="1"/>
          <p:nvPr/>
        </p:nvSpPr>
        <p:spPr>
          <a:xfrm>
            <a:off x="5832909" y="115503"/>
            <a:ext cx="6359091" cy="9233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l"/>
            <a:r>
              <a:rPr lang="it-IT" sz="1800" b="0" i="0" u="none" strike="noStrike" baseline="0" dirty="0" err="1">
                <a:solidFill>
                  <a:schemeClr val="bg1"/>
                </a:solidFill>
                <a:latin typeface="Baskerville-Normal" panose="02000503000000000000" pitchFamily="2" charset="0"/>
              </a:rPr>
              <a:t>P.Brux</a:t>
            </a:r>
            <a:r>
              <a:rPr lang="it-IT" sz="1800" b="0" i="0" u="none" strike="noStrike" baseline="0" dirty="0">
                <a:solidFill>
                  <a:schemeClr val="bg1"/>
                </a:solidFill>
                <a:latin typeface="Baskerville-Normal" panose="02000503000000000000" pitchFamily="2" charset="0"/>
              </a:rPr>
              <a:t>. I 1: </a:t>
            </a:r>
            <a:r>
              <a:rPr lang="it-IT" sz="1800" b="0" i="1" u="none" strike="noStrike" baseline="0" dirty="0" err="1">
                <a:solidFill>
                  <a:schemeClr val="bg1"/>
                </a:solidFill>
                <a:latin typeface="Baskerville-Normal" panose="02000503000000000000" pitchFamily="2" charset="0"/>
              </a:rPr>
              <a:t>tomos</a:t>
            </a:r>
            <a:r>
              <a:rPr lang="it-IT" sz="1800" b="0" i="1" u="none" strike="noStrike" baseline="0" dirty="0">
                <a:solidFill>
                  <a:schemeClr val="bg1"/>
                </a:solidFill>
                <a:latin typeface="Baskerville-Normal" panose="02000503000000000000" pitchFamily="2" charset="0"/>
              </a:rPr>
              <a:t> </a:t>
            </a:r>
            <a:r>
              <a:rPr lang="it-IT" sz="1800" b="0" i="1" u="none" strike="noStrike" baseline="0" dirty="0" err="1">
                <a:solidFill>
                  <a:schemeClr val="bg1"/>
                </a:solidFill>
                <a:latin typeface="Baskerville-Normal" panose="02000503000000000000" pitchFamily="2" charset="0"/>
              </a:rPr>
              <a:t>synkollesimos</a:t>
            </a:r>
            <a:r>
              <a:rPr lang="it-IT" sz="1800" b="0" i="1" u="none" strike="noStrike" baseline="0" dirty="0">
                <a:solidFill>
                  <a:schemeClr val="bg1"/>
                </a:solidFill>
                <a:latin typeface="Baskerville-Normal" panose="02000503000000000000" pitchFamily="2" charset="0"/>
              </a:rPr>
              <a:t> </a:t>
            </a:r>
            <a:r>
              <a:rPr lang="it-IT" sz="1800" b="0" i="0" u="none" strike="noStrike" baseline="0" dirty="0">
                <a:solidFill>
                  <a:schemeClr val="bg1"/>
                </a:solidFill>
                <a:latin typeface="Baskerville-Normal" panose="02000503000000000000" pitchFamily="2" charset="0"/>
              </a:rPr>
              <a:t>di dichiarazioni per il censimento del 21 giugno 174 indirizzate allo stratego del Basso </a:t>
            </a:r>
            <a:r>
              <a:rPr lang="it-IT" sz="1800" b="0" i="0" u="none" strike="noStrike" baseline="0" dirty="0" err="1">
                <a:solidFill>
                  <a:schemeClr val="bg1"/>
                </a:solidFill>
                <a:latin typeface="Baskerville-Normal" panose="02000503000000000000" pitchFamily="2" charset="0"/>
              </a:rPr>
              <a:t>Licopolìte</a:t>
            </a:r>
            <a:r>
              <a:rPr lang="it-IT" sz="1800" b="0" i="0" u="none" strike="noStrike" baseline="0" dirty="0">
                <a:solidFill>
                  <a:schemeClr val="bg1"/>
                </a:solidFill>
                <a:latin typeface="Baskerville-Normal" panose="02000503000000000000" pitchFamily="2" charset="0"/>
              </a:rPr>
              <a:t> (18 conservate fino a noi, per una lunghezza di 1,15 metri).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47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78961" y="0"/>
            <a:ext cx="10353761" cy="1326321"/>
          </a:xfrm>
        </p:spPr>
        <p:txBody>
          <a:bodyPr/>
          <a:lstStyle/>
          <a:p>
            <a:r>
              <a:rPr lang="it-IT" cap="none" dirty="0"/>
              <a:t>l’archivio di </a:t>
            </a:r>
            <a:r>
              <a:rPr lang="it-IT" cap="none" dirty="0" err="1"/>
              <a:t>Nemesion</a:t>
            </a:r>
            <a:r>
              <a:rPr lang="it-IT" cap="none" dirty="0"/>
              <a:t>,</a:t>
            </a:r>
            <a:br>
              <a:rPr lang="it-IT" cap="none" dirty="0"/>
            </a:br>
            <a:r>
              <a:rPr lang="it-IT" cap="none" dirty="0"/>
              <a:t>esattore fiscale nell’Egitto romano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56035" y="1735624"/>
            <a:ext cx="10353762" cy="5427176"/>
          </a:xfrm>
        </p:spPr>
        <p:txBody>
          <a:bodyPr>
            <a:normAutofit/>
          </a:bodyPr>
          <a:lstStyle/>
          <a:p>
            <a:r>
              <a:rPr lang="it-IT" b="1" dirty="0"/>
              <a:t>Insieme di documenti provenienti da Philadelphia, incentrato sulla figura di </a:t>
            </a:r>
            <a:r>
              <a:rPr lang="it-IT" b="1" dirty="0" err="1"/>
              <a:t>Nemesion</a:t>
            </a:r>
            <a:r>
              <a:rPr lang="it-IT" b="1" dirty="0"/>
              <a:t> figlio di </a:t>
            </a:r>
            <a:r>
              <a:rPr lang="it-IT" b="1" dirty="0" err="1"/>
              <a:t>Zoilos</a:t>
            </a:r>
            <a:r>
              <a:rPr lang="it-IT" b="1" dirty="0"/>
              <a:t>, attivo a più riprese come esattore fiscale delle imposte in denaro </a:t>
            </a:r>
            <a:r>
              <a:rPr lang="it-IT" b="1" i="1" dirty="0"/>
              <a:t>(</a:t>
            </a:r>
            <a:r>
              <a:rPr lang="it-IT" b="1" i="1" dirty="0" err="1"/>
              <a:t>pràktor</a:t>
            </a:r>
            <a:r>
              <a:rPr lang="it-IT" b="1" i="1" dirty="0"/>
              <a:t> </a:t>
            </a:r>
            <a:r>
              <a:rPr lang="it-IT" b="1" i="1" dirty="0" err="1"/>
              <a:t>argyrikòn</a:t>
            </a:r>
            <a:r>
              <a:rPr lang="it-IT" b="1" dirty="0"/>
              <a:t>)</a:t>
            </a:r>
            <a:r>
              <a:rPr lang="it-IT" b="1" i="1" dirty="0"/>
              <a:t> </a:t>
            </a:r>
            <a:r>
              <a:rPr lang="it-IT" b="1" dirty="0"/>
              <a:t>sotto i regni di Claudio (44/5, 48/9, 49/50) e Nerone (55/6, 57/8).</a:t>
            </a:r>
          </a:p>
          <a:p>
            <a:r>
              <a:rPr lang="it-IT" b="1" dirty="0" err="1"/>
              <a:t>Nemesion</a:t>
            </a:r>
            <a:r>
              <a:rPr lang="it-IT" b="1" dirty="0"/>
              <a:t> porta un nome greco e appartiene a un gruppo di benestanti locali che intrattengono rapporti lavorativi e d’affari con i conquistatori romani. È l’esempio di un esponente della </a:t>
            </a:r>
            <a:r>
              <a:rPr lang="it-IT" b="1" i="1" dirty="0"/>
              <a:t>élite</a:t>
            </a:r>
            <a:r>
              <a:rPr lang="it-IT" b="1" dirty="0"/>
              <a:t> locale della provincia romana a cui l’autorità imperiale offre opportunità di potere e ricchezza, purché egli sostenga e faccia rispettare il governo romano a livello locale.</a:t>
            </a:r>
          </a:p>
          <a:p>
            <a:r>
              <a:rPr lang="it-IT" b="1" dirty="0"/>
              <a:t>L’archivio contiene circa 130 documenti che riguardano l’esazione delle tasse e suoi affari privati (agricoltura, allevamento, prestiti).</a:t>
            </a:r>
          </a:p>
          <a:p>
            <a:endParaRPr lang="it-IT" b="1" i="1" dirty="0"/>
          </a:p>
          <a:p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4232892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40A00F5-154E-4F96-9A84-3314E6AB8C2F}"/>
              </a:ext>
            </a:extLst>
          </p:cNvPr>
          <p:cNvSpPr txBox="1"/>
          <p:nvPr/>
        </p:nvSpPr>
        <p:spPr>
          <a:xfrm>
            <a:off x="6096000" y="15221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0" i="0" u="none" strike="noStrike" baseline="0" dirty="0" err="1">
                <a:latin typeface="Baskerville-Normal" panose="02000503000000000000" pitchFamily="2" charset="0"/>
              </a:rPr>
              <a:t>P.Graux</a:t>
            </a:r>
            <a:r>
              <a:rPr lang="fr-FR" sz="1800" b="0" i="0" u="none" strike="noStrike" baseline="0" dirty="0">
                <a:latin typeface="Baskerville-Normal" panose="02000503000000000000" pitchFamily="2" charset="0"/>
              </a:rPr>
              <a:t> II 10 – 15,5x19,5 cm – </a:t>
            </a:r>
            <a:r>
              <a:rPr lang="fr-FR" sz="1800" b="0" i="0" u="none" strike="noStrike" baseline="0" dirty="0" err="1">
                <a:latin typeface="Baskerville-Normal" panose="02000503000000000000" pitchFamily="2" charset="0"/>
              </a:rPr>
              <a:t>lettera</a:t>
            </a:r>
            <a:r>
              <a:rPr lang="fr-FR" sz="1800" b="0" i="0" u="none" strike="noStrike" baseline="0" dirty="0">
                <a:latin typeface="Baskerville-Normal" panose="02000503000000000000" pitchFamily="2" charset="0"/>
              </a:rPr>
              <a:t> di </a:t>
            </a:r>
            <a:r>
              <a:rPr lang="fr-FR" sz="1800" b="0" i="0" u="none" strike="noStrike" baseline="0" dirty="0" err="1">
                <a:latin typeface="Baskerville-Normal" panose="02000503000000000000" pitchFamily="2" charset="0"/>
              </a:rPr>
              <a:t>Servilio</a:t>
            </a:r>
            <a:r>
              <a:rPr lang="fr-FR" sz="1800" b="0" i="0" u="none" strike="noStrike" baseline="0" dirty="0">
                <a:latin typeface="Baskerville-Normal" panose="02000503000000000000" pitchFamily="2" charset="0"/>
              </a:rPr>
              <a:t> a </a:t>
            </a:r>
            <a:r>
              <a:rPr lang="fr-FR" sz="1800" b="0" i="0" u="none" strike="noStrike" baseline="0" dirty="0" err="1">
                <a:latin typeface="Baskerville-Normal" panose="02000503000000000000" pitchFamily="2" charset="0"/>
              </a:rPr>
              <a:t>Nemesion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1146FF6-D5AB-4E8E-B03A-F260985A5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11" y="51957"/>
            <a:ext cx="5439337" cy="340092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25B5E71-0F37-4107-AD95-B99DAE57C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11" y="3457073"/>
            <a:ext cx="5439338" cy="340092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ABDA5C8-D24E-4EC6-A060-02A759BC2EE1}"/>
              </a:ext>
            </a:extLst>
          </p:cNvPr>
          <p:cNvSpPr txBox="1"/>
          <p:nvPr/>
        </p:nvSpPr>
        <p:spPr>
          <a:xfrm>
            <a:off x="5772452" y="971478"/>
            <a:ext cx="649655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000" b="0" i="0" u="none" strike="noStrike" baseline="0" dirty="0">
                <a:latin typeface="Baskerville-Normal" panose="02000503000000000000" pitchFamily="2" charset="0"/>
              </a:rPr>
              <a:t>Servilio al fratello </a:t>
            </a:r>
            <a:r>
              <a:rPr lang="it-IT" sz="2000" b="0" i="0" u="none" strike="noStrike" baseline="0" dirty="0" err="1">
                <a:latin typeface="Baskerville-Normal" panose="02000503000000000000" pitchFamily="2" charset="0"/>
              </a:rPr>
              <a:t>Nemesion</a:t>
            </a:r>
            <a:r>
              <a:rPr lang="it-IT" sz="2000" b="0" i="0" u="none" strike="noStrike" baseline="0" dirty="0">
                <a:latin typeface="Baskerville-Normal" panose="02000503000000000000" pitchFamily="2" charset="0"/>
              </a:rPr>
              <a:t>, tanti saluti. Ho fatto tutte</a:t>
            </a:r>
          </a:p>
          <a:p>
            <a:pPr algn="l"/>
            <a:r>
              <a:rPr lang="it-IT" sz="2000" b="0" i="0" u="none" strike="noStrike" baseline="0" dirty="0">
                <a:latin typeface="Baskerville-Normal" panose="02000503000000000000" pitchFamily="2" charset="0"/>
              </a:rPr>
              <a:t>le cose che mi hai scritto nella lettera. Riceverai da mio</a:t>
            </a:r>
          </a:p>
          <a:p>
            <a:pPr algn="l"/>
            <a:r>
              <a:rPr lang="it-IT" sz="2000" b="0" i="0" u="none" strike="noStrike" baseline="0" dirty="0">
                <a:latin typeface="Baskerville-Normal" panose="02000503000000000000" pitchFamily="2" charset="0"/>
              </a:rPr>
              <a:t>genero Giulio 5 </a:t>
            </a:r>
            <a:r>
              <a:rPr lang="it-IT" sz="2000" b="0" i="0" u="sng" strike="noStrike" baseline="0" dirty="0">
                <a:latin typeface="Baskerville-Normal" panose="02000503000000000000" pitchFamily="2" charset="0"/>
              </a:rPr>
              <a:t>rotoli di papiro </a:t>
            </a:r>
            <a:r>
              <a:rPr lang="it-IT" sz="2000" b="0" i="0" u="none" strike="noStrike" baseline="0" dirty="0">
                <a:latin typeface="Baskerville-Normal" panose="02000503000000000000" pitchFamily="2" charset="0"/>
              </a:rPr>
              <a:t>e 1 </a:t>
            </a:r>
            <a:r>
              <a:rPr lang="it-IT" sz="2000" i="1" dirty="0" err="1">
                <a:latin typeface="Baskerville-Normal" panose="02000503000000000000" pitchFamily="2" charset="0"/>
              </a:rPr>
              <a:t>kotyle</a:t>
            </a:r>
            <a:r>
              <a:rPr lang="it-IT" sz="2000" b="0" i="0" u="none" strike="noStrike" baseline="0" dirty="0">
                <a:latin typeface="Baskerville-Normal" panose="02000503000000000000" pitchFamily="2" charset="0"/>
              </a:rPr>
              <a:t> e ¼ di </a:t>
            </a:r>
            <a:r>
              <a:rPr lang="it-IT" sz="2000" b="0" i="0" u="sng" strike="noStrike" baseline="0" dirty="0">
                <a:latin typeface="Baskerville-Normal" panose="02000503000000000000" pitchFamily="2" charset="0"/>
              </a:rPr>
              <a:t>olio di</a:t>
            </a:r>
          </a:p>
          <a:p>
            <a:pPr algn="l"/>
            <a:r>
              <a:rPr lang="it-IT" sz="2000" b="0" i="0" u="sng" strike="noStrike" baseline="0" dirty="0">
                <a:latin typeface="Baskerville-Normal" panose="02000503000000000000" pitchFamily="2" charset="0"/>
              </a:rPr>
              <a:t>rosa italico di prima qualità</a:t>
            </a:r>
            <a:r>
              <a:rPr lang="it-IT" sz="2000" b="0" i="0" u="none" strike="noStrike" baseline="0" dirty="0">
                <a:latin typeface="Baskerville-Normal" panose="02000503000000000000" pitchFamily="2" charset="0"/>
              </a:rPr>
              <a:t>, per il quale sono stato contento di aver pagato 8 dracme a </a:t>
            </a:r>
            <a:r>
              <a:rPr lang="it-IT" sz="2000" i="1" dirty="0" err="1">
                <a:latin typeface="Baskerville-Normal" panose="02000503000000000000" pitchFamily="2" charset="0"/>
              </a:rPr>
              <a:t>kotyle</a:t>
            </a:r>
            <a:r>
              <a:rPr lang="it-IT" sz="2000" b="0" i="0" u="none" strike="noStrike" baseline="0" dirty="0">
                <a:latin typeface="Baskerville-Normal" panose="02000503000000000000" pitchFamily="2" charset="0"/>
              </a:rPr>
              <a:t>. Riceverai da Antonio,</a:t>
            </a:r>
          </a:p>
          <a:p>
            <a:pPr algn="l"/>
            <a:r>
              <a:rPr lang="it-IT" sz="2000" b="0" i="0" u="none" strike="noStrike" baseline="0" dirty="0">
                <a:latin typeface="Baskerville-Normal" panose="02000503000000000000" pitchFamily="2" charset="0"/>
              </a:rPr>
              <a:t>figlio di Leonida il soldato, </a:t>
            </a:r>
            <a:r>
              <a:rPr lang="it-IT" sz="2000" b="0" i="0" strike="noStrike" baseline="0" dirty="0">
                <a:latin typeface="Baskerville-Normal" panose="02000503000000000000" pitchFamily="2" charset="0"/>
              </a:rPr>
              <a:t>un anello </a:t>
            </a:r>
            <a:r>
              <a:rPr lang="it-IT" sz="2000" b="0" i="0" u="none" strike="noStrike" baseline="0" dirty="0">
                <a:latin typeface="Baskerville-Normal" panose="02000503000000000000" pitchFamily="2" charset="0"/>
              </a:rPr>
              <a:t>di 2 </a:t>
            </a:r>
            <a:r>
              <a:rPr lang="it-IT" sz="2000" b="0" i="0" u="none" strike="noStrike" baseline="0" dirty="0" err="1">
                <a:latin typeface="Baskerville-Normal" panose="02000503000000000000" pitchFamily="2" charset="0"/>
              </a:rPr>
              <a:t>tetarti</a:t>
            </a:r>
            <a:r>
              <a:rPr lang="it-IT" sz="2000" b="0" i="0" u="none" strike="noStrike" baseline="0" dirty="0">
                <a:latin typeface="Baskerville-Normal" panose="02000503000000000000" pitchFamily="2" charset="0"/>
              </a:rPr>
              <a:t>. Non ho</a:t>
            </a:r>
          </a:p>
          <a:p>
            <a:pPr algn="l"/>
            <a:r>
              <a:rPr lang="it-IT" sz="2000" b="0" i="0" u="none" strike="noStrike" baseline="0" dirty="0">
                <a:latin typeface="Baskerville-Normal" panose="02000503000000000000" pitchFamily="2" charset="0"/>
              </a:rPr>
              <a:t>trovato il </a:t>
            </a:r>
            <a:r>
              <a:rPr lang="it-IT" sz="2000" b="0" u="sng" strike="noStrike" baseline="0" dirty="0">
                <a:latin typeface="Baskerville-Normal" panose="02000503000000000000" pitchFamily="2" charset="0"/>
              </a:rPr>
              <a:t>blocchetto di silfio </a:t>
            </a:r>
            <a:r>
              <a:rPr lang="it-IT" sz="2000" b="0" i="0" u="none" strike="noStrike" baseline="0" dirty="0">
                <a:latin typeface="Baskerville-Normal" panose="02000503000000000000" pitchFamily="2" charset="0"/>
              </a:rPr>
              <a:t>al prezzo che mi hai scritto,</a:t>
            </a:r>
          </a:p>
          <a:p>
            <a:pPr algn="l"/>
            <a:r>
              <a:rPr lang="it-IT" sz="2000" b="0" i="0" u="none" strike="noStrike" baseline="0" dirty="0">
                <a:latin typeface="Baskerville-Normal" panose="02000503000000000000" pitchFamily="2" charset="0"/>
              </a:rPr>
              <a:t>ma ne ho acquistato per 2 dracme e 3 oboli uno </a:t>
            </a:r>
            <a:r>
              <a:rPr lang="it-IT" sz="2000" b="0" i="0" u="sng" strike="noStrike" baseline="0" dirty="0">
                <a:latin typeface="Baskerville-Normal" panose="02000503000000000000" pitchFamily="2" charset="0"/>
              </a:rPr>
              <a:t>con</a:t>
            </a:r>
          </a:p>
          <a:p>
            <a:pPr algn="l"/>
            <a:r>
              <a:rPr lang="it-IT" sz="2000" b="0" i="0" u="sng" strike="noStrike" baseline="0" dirty="0">
                <a:latin typeface="Baskerville-Normal" panose="02000503000000000000" pitchFamily="2" charset="0"/>
              </a:rPr>
              <a:t>l’immagine di </a:t>
            </a:r>
            <a:r>
              <a:rPr lang="it-IT" sz="2000" b="0" i="0" u="sng" strike="noStrike" baseline="0" dirty="0" err="1">
                <a:latin typeface="Baskerville-Normal" panose="02000503000000000000" pitchFamily="2" charset="0"/>
              </a:rPr>
              <a:t>Arpocrate</a:t>
            </a:r>
            <a:r>
              <a:rPr lang="it-IT" sz="2000" b="0" i="0" u="none" strike="noStrike" baseline="0" dirty="0">
                <a:latin typeface="Baskerville-Normal" panose="02000503000000000000" pitchFamily="2" charset="0"/>
              </a:rPr>
              <a:t>. Riceverai queste cose da</a:t>
            </a:r>
          </a:p>
          <a:p>
            <a:pPr algn="l"/>
            <a:r>
              <a:rPr lang="it-IT" sz="2000" b="0" i="0" u="none" strike="noStrike" baseline="0" dirty="0">
                <a:latin typeface="Baskerville-Normal" panose="02000503000000000000" pitchFamily="2" charset="0"/>
              </a:rPr>
              <a:t>Antonio, con ½ mina di </a:t>
            </a:r>
            <a:r>
              <a:rPr lang="it-IT" sz="2000" b="0" i="0" u="sng" strike="noStrike" baseline="0" dirty="0">
                <a:latin typeface="Baskerville-Normal" panose="02000503000000000000" pitchFamily="2" charset="0"/>
              </a:rPr>
              <a:t>solfato di rame</a:t>
            </a:r>
            <a:r>
              <a:rPr lang="it-IT" sz="2000" b="0" i="0" u="none" strike="noStrike" baseline="0" dirty="0">
                <a:latin typeface="Baskerville-Normal" panose="02000503000000000000" pitchFamily="2" charset="0"/>
              </a:rPr>
              <a:t>; le riceverai</a:t>
            </a:r>
          </a:p>
          <a:p>
            <a:pPr algn="l"/>
            <a:r>
              <a:rPr lang="it-IT" sz="2000" b="0" i="0" u="none" strike="noStrike" baseline="0" dirty="0">
                <a:latin typeface="Baskerville-Normal" panose="02000503000000000000" pitchFamily="2" charset="0"/>
              </a:rPr>
              <a:t>sigillate, come mi hai scritto (anche qui non si trova</a:t>
            </a:r>
          </a:p>
          <a:p>
            <a:pPr algn="l"/>
            <a:r>
              <a:rPr lang="it-IT" sz="2000" b="0" i="0" u="none" strike="noStrike" baseline="0" dirty="0">
                <a:latin typeface="Baskerville-Normal" panose="02000503000000000000" pitchFamily="2" charset="0"/>
              </a:rPr>
              <a:t>rame solfato), insieme a un paniere di dolcetti e dieci</a:t>
            </a:r>
          </a:p>
          <a:p>
            <a:pPr algn="l"/>
            <a:r>
              <a:rPr lang="it-IT" sz="2000" b="0" i="0" u="none" strike="noStrike" baseline="0" dirty="0">
                <a:latin typeface="Baskerville-Normal" panose="02000503000000000000" pitchFamily="2" charset="0"/>
              </a:rPr>
              <a:t>pigne per i bambini. Se hai bisogno di qualcosa, scrivimi</a:t>
            </a:r>
          </a:p>
          <a:p>
            <a:pPr algn="l"/>
            <a:r>
              <a:rPr lang="it-IT" sz="2000" b="0" i="0" u="none" strike="noStrike" baseline="0" dirty="0">
                <a:latin typeface="Baskerville-Normal" panose="02000503000000000000" pitchFamily="2" charset="0"/>
              </a:rPr>
              <a:t>e lo farò. Tu accordati col mio genero Giulio per</a:t>
            </a:r>
          </a:p>
          <a:p>
            <a:pPr algn="l"/>
            <a:r>
              <a:rPr lang="it-IT" sz="2000" b="0" i="0" u="none" strike="noStrike" baseline="0" dirty="0">
                <a:latin typeface="Baskerville-Normal" panose="02000503000000000000" pitchFamily="2" charset="0"/>
              </a:rPr>
              <a:t>ricevere il grano o il denaro. Saluta i bambini e</a:t>
            </a:r>
          </a:p>
          <a:p>
            <a:pPr algn="l"/>
            <a:r>
              <a:rPr lang="it-IT" sz="2000" b="0" i="0" u="none" strike="noStrike" baseline="0" dirty="0" err="1">
                <a:latin typeface="Baskerville-Normal" panose="02000503000000000000" pitchFamily="2" charset="0"/>
              </a:rPr>
              <a:t>Thermoutis</a:t>
            </a:r>
            <a:r>
              <a:rPr lang="it-IT" sz="2000" b="0" i="0" u="none" strike="noStrike" baseline="0" dirty="0">
                <a:latin typeface="Baskerville-Normal" panose="02000503000000000000" pitchFamily="2" charset="0"/>
              </a:rPr>
              <a:t> e tutti quelli che sono in casa. Mi hai scritto</a:t>
            </a:r>
          </a:p>
          <a:p>
            <a:pPr algn="l"/>
            <a:r>
              <a:rPr lang="it-IT" sz="2000" b="0" i="0" u="none" strike="noStrike" baseline="0" dirty="0">
                <a:latin typeface="Baskerville-Normal" panose="02000503000000000000" pitchFamily="2" charset="0"/>
              </a:rPr>
              <a:t>a proposito di persone che non conosco. Sono andato</a:t>
            </a:r>
          </a:p>
          <a:p>
            <a:pPr algn="l"/>
            <a:r>
              <a:rPr lang="it-IT" sz="2000" b="0" i="0" u="none" strike="noStrike" baseline="0" dirty="0">
                <a:latin typeface="Baskerville-Normal" panose="02000503000000000000" pitchFamily="2" charset="0"/>
              </a:rPr>
              <a:t>fino alla divisione di </a:t>
            </a:r>
            <a:r>
              <a:rPr lang="it-IT" sz="2000" b="0" i="0" u="none" strike="noStrike" baseline="0" dirty="0" err="1">
                <a:latin typeface="Baskerville-Normal" panose="02000503000000000000" pitchFamily="2" charset="0"/>
              </a:rPr>
              <a:t>Herakleides</a:t>
            </a:r>
            <a:r>
              <a:rPr lang="it-IT" sz="2000" b="0" i="0" u="none" strike="noStrike" baseline="0" dirty="0">
                <a:latin typeface="Baskerville-Normal" panose="02000503000000000000" pitchFamily="2" charset="0"/>
              </a:rPr>
              <a:t> ma non ho trovato …</a:t>
            </a:r>
            <a:endParaRPr lang="it-IT" sz="5400" dirty="0"/>
          </a:p>
        </p:txBody>
      </p:sp>
    </p:spTree>
    <p:extLst>
      <p:ext uri="{BB962C8B-B14F-4D97-AF65-F5344CB8AC3E}">
        <p14:creationId xmlns:p14="http://schemas.microsoft.com/office/powerpoint/2010/main" val="7684695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73D9B5-DFDC-4280-9926-CAC07929D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it-IT" dirty="0"/>
              <a:t>IL SILFIO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A2CFD1-3C20-4743-A6A3-6EE76F42F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660" y="1056536"/>
            <a:ext cx="11088909" cy="3695136"/>
          </a:xfrm>
        </p:spPr>
        <p:txBody>
          <a:bodyPr>
            <a:normAutofit/>
          </a:bodyPr>
          <a:lstStyle/>
          <a:p>
            <a:r>
              <a:rPr lang="it-IT" dirty="0"/>
              <a:t>Pianta estinta appartenuta probabilmente alla famiglia delle Apiacee o Ombrellifere (una specie di finocchio gigante) che cresceva in una ristretta zona costiera nella Cirenaica. </a:t>
            </a:r>
          </a:p>
          <a:p>
            <a:r>
              <a:rPr lang="it-IT" dirty="0"/>
              <a:t>Rappresentava la maggiore risorsa commerciale di Cirene per il suo utilizzo come spezia e medicinale. La pianta era così importante per l'economia cirenaica che divenne il simbolo della città ed era rappresentata in molte delle sue monete.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5006B50-AD2D-49ED-AB2E-726F9DA0AA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" b="97500" l="51746" r="98413">
                        <a14:foregroundMark x1="53651" y1="67500" x2="52063" y2="48125"/>
                        <a14:foregroundMark x1="52063" y1="48125" x2="63175" y2="15000"/>
                        <a14:foregroundMark x1="63175" y1="15000" x2="74921" y2="7500"/>
                        <a14:foregroundMark x1="74921" y1="7500" x2="82540" y2="8750"/>
                        <a14:foregroundMark x1="82540" y1="8750" x2="91111" y2="26875"/>
                        <a14:foregroundMark x1="91111" y1="26875" x2="95873" y2="51250"/>
                        <a14:foregroundMark x1="95873" y1="51250" x2="95873" y2="63125"/>
                        <a14:foregroundMark x1="71111" y1="4375" x2="80952" y2="2500"/>
                        <a14:foregroundMark x1="98730" y1="43125" x2="98730" y2="58125"/>
                        <a14:foregroundMark x1="80952" y1="95625" x2="70476" y2="97500"/>
                        <a14:foregroundMark x1="51746" y1="63125" x2="51746" y2="46875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50000"/>
          <a:stretch/>
        </p:blipFill>
        <p:spPr>
          <a:xfrm>
            <a:off x="702039" y="3246922"/>
            <a:ext cx="3340571" cy="339359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42EDED3-A46B-4C61-87BE-AC5D314A72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29" b="94286" l="2446" r="96196">
                        <a14:foregroundMark x1="8967" y1="71429" x2="4620" y2="54000"/>
                        <a14:foregroundMark x1="4620" y1="54000" x2="8696" y2="34000"/>
                        <a14:foregroundMark x1="8696" y1="34000" x2="31793" y2="6857"/>
                        <a14:foregroundMark x1="31793" y1="6857" x2="51087" y2="3429"/>
                        <a14:foregroundMark x1="51087" y1="3429" x2="67120" y2="9143"/>
                        <a14:foregroundMark x1="4076" y1="42000" x2="2446" y2="55143"/>
                        <a14:foregroundMark x1="27989" y1="93143" x2="62228" y2="94286"/>
                        <a14:foregroundMark x1="93207" y1="34000" x2="89946" y2="60857"/>
                        <a14:foregroundMark x1="94565" y1="56571" x2="96196" y2="46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4192" y="3306769"/>
            <a:ext cx="3505200" cy="333375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A2D6EE3-524E-49B6-8397-6E59535C4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55" b="98578" l="4750" r="98750">
                        <a14:foregroundMark x1="29250" y1="8294" x2="45000" y2="3081"/>
                        <a14:foregroundMark x1="45000" y1="3081" x2="63000" y2="3555"/>
                        <a14:foregroundMark x1="63000" y1="3555" x2="75250" y2="9479"/>
                        <a14:foregroundMark x1="16250" y1="77251" x2="5750" y2="64692"/>
                        <a14:foregroundMark x1="5750" y1="64692" x2="4750" y2="33886"/>
                        <a14:foregroundMark x1="4750" y1="33886" x2="6250" y2="28673"/>
                        <a14:foregroundMark x1="9250" y1="20616" x2="26500" y2="7583"/>
                        <a14:foregroundMark x1="14000" y1="15877" x2="34250" y2="4502"/>
                        <a14:foregroundMark x1="12250" y1="78199" x2="22000" y2="87915"/>
                        <a14:foregroundMark x1="22000" y1="87915" x2="37000" y2="95498"/>
                        <a14:foregroundMark x1="37000" y1="95498" x2="66250" y2="92417"/>
                        <a14:foregroundMark x1="66250" y1="92417" x2="67000" y2="91943"/>
                        <a14:foregroundMark x1="47000" y1="99052" x2="56000" y2="98578"/>
                        <a14:foregroundMark x1="73250" y1="92180" x2="85500" y2="79621"/>
                        <a14:foregroundMark x1="95250" y1="60427" x2="96500" y2="43839"/>
                        <a14:foregroundMark x1="86500" y1="77725" x2="96250" y2="61374"/>
                        <a14:foregroundMark x1="97750" y1="61611" x2="98750" y2="542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0620" y="3214837"/>
            <a:ext cx="3277503" cy="345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33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9119" y="-176106"/>
            <a:ext cx="10353761" cy="1326321"/>
          </a:xfrm>
        </p:spPr>
        <p:txBody>
          <a:bodyPr/>
          <a:lstStyle/>
          <a:p>
            <a:r>
              <a:rPr lang="it-IT" cap="none" dirty="0"/>
              <a:t>l’Egitto romano</a:t>
            </a:r>
          </a:p>
        </p:txBody>
      </p:sp>
      <p:sp>
        <p:nvSpPr>
          <p:cNvPr id="6" name="Rettangolo 5"/>
          <p:cNvSpPr/>
          <p:nvPr/>
        </p:nvSpPr>
        <p:spPr>
          <a:xfrm>
            <a:off x="1066799" y="743085"/>
            <a:ext cx="10058399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Con Ottaviano Augusto (dopo la vittoria ad Azio nel 31 a.C. e la morte di Antonio e Cleopatra) l’Egitto diventa una provincia romana sotto un Prefetto (</a:t>
            </a:r>
            <a:r>
              <a:rPr lang="it-IT" i="1" dirty="0" err="1"/>
              <a:t>Praefectus</a:t>
            </a:r>
            <a:r>
              <a:rPr lang="it-IT" i="1" dirty="0"/>
              <a:t> </a:t>
            </a:r>
            <a:r>
              <a:rPr lang="it-IT" i="1" dirty="0" err="1"/>
              <a:t>Alexandreae</a:t>
            </a:r>
            <a:r>
              <a:rPr lang="it-IT" i="1" dirty="0"/>
              <a:t> et </a:t>
            </a:r>
            <a:r>
              <a:rPr lang="it-IT" i="1" dirty="0" err="1"/>
              <a:t>Aegypti</a:t>
            </a:r>
            <a:r>
              <a:rPr lang="it-IT" dirty="0"/>
              <a:t>), dipendente direttamente dall’Imperatore e scelto nell’</a:t>
            </a:r>
            <a:r>
              <a:rPr lang="it-IT" i="1" dirty="0" err="1"/>
              <a:t>ordo</a:t>
            </a:r>
            <a:r>
              <a:rPr lang="it-IT" i="1" dirty="0"/>
              <a:t> </a:t>
            </a:r>
            <a:r>
              <a:rPr lang="it-IT" i="1" dirty="0" err="1"/>
              <a:t>equester</a:t>
            </a:r>
            <a:r>
              <a:rPr lang="it-IT" dirty="0"/>
              <a:t>.  Primo prefetto fu Cornelio Gallo.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Augusto realizza la riforma del calendario: fissa il 1° di </a:t>
            </a:r>
            <a:r>
              <a:rPr lang="it-IT" dirty="0" err="1"/>
              <a:t>Thoth</a:t>
            </a:r>
            <a:r>
              <a:rPr lang="it-IT" dirty="0"/>
              <a:t> al 29 Agosto e aggiunge un 6° giorno intercalare ogni 4 anni.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Il Paese viene diviso in 3 distretti (Delta, </a:t>
            </a:r>
            <a:r>
              <a:rPr lang="it-IT" dirty="0" err="1"/>
              <a:t>Heptanomia</a:t>
            </a:r>
            <a:r>
              <a:rPr lang="it-IT" dirty="0"/>
              <a:t> e </a:t>
            </a:r>
            <a:r>
              <a:rPr lang="it-IT" dirty="0" err="1"/>
              <a:t>Arsinoite</a:t>
            </a:r>
            <a:r>
              <a:rPr lang="it-IT" dirty="0"/>
              <a:t>, Tebaide) governati da un </a:t>
            </a:r>
            <a:r>
              <a:rPr lang="it-IT" dirty="0" err="1"/>
              <a:t>epistratego</a:t>
            </a:r>
            <a:r>
              <a:rPr lang="it-IT" dirty="0"/>
              <a:t> di ordine equestre; viene mantenuta la divisione amministrative in </a:t>
            </a:r>
            <a:r>
              <a:rPr lang="it-IT" i="1" dirty="0" err="1"/>
              <a:t>nomoi</a:t>
            </a:r>
            <a:r>
              <a:rPr lang="it-IT" dirty="0"/>
              <a:t> (sotto uno stratego, con capitale una </a:t>
            </a:r>
            <a:r>
              <a:rPr lang="it-IT" i="1" dirty="0" err="1"/>
              <a:t>metropolis</a:t>
            </a:r>
            <a:r>
              <a:rPr lang="it-IT" dirty="0"/>
              <a:t>), </a:t>
            </a:r>
            <a:r>
              <a:rPr lang="it-IT" dirty="0" err="1"/>
              <a:t>toparchie</a:t>
            </a:r>
            <a:r>
              <a:rPr lang="it-IT" dirty="0"/>
              <a:t>, villaggi; i magistrati cittadini erano scelti tra le classi dei Greci.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A partire dal I sec. d.C. inizia un sistema amministrativo con incarichi ufficiali ricoperti sotto forma di «liturgie» (servizi “gratuiti”, oneri).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Nel 130 d.C.  Adriano fonda una nuova città privilegiata (a statuto speciale come le città greche): </a:t>
            </a:r>
            <a:r>
              <a:rPr lang="it-IT" dirty="0" err="1"/>
              <a:t>Antinoupolis</a:t>
            </a:r>
            <a:r>
              <a:rPr lang="it-IT" dirty="0"/>
              <a:t> nel medio Egitto.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Come lingua dell’amministrazione si mantiene il greco: il latino è limitato prevalentemente ad </a:t>
            </a:r>
            <a:r>
              <a:rPr lang="it-IT" dirty="0" err="1"/>
              <a:t>àmbiti</a:t>
            </a:r>
            <a:r>
              <a:rPr lang="it-IT" dirty="0"/>
              <a:t> militari.</a:t>
            </a:r>
          </a:p>
        </p:txBody>
      </p:sp>
    </p:spTree>
    <p:extLst>
      <p:ext uri="{BB962C8B-B14F-4D97-AF65-F5344CB8AC3E}">
        <p14:creationId xmlns:p14="http://schemas.microsoft.com/office/powerpoint/2010/main" val="16098938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3BE3949-007E-4A89-B15E-72F36454B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421985" cy="685800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A24491C-4DC0-418D-ACCB-ADB8CBBC9817}"/>
              </a:ext>
            </a:extLst>
          </p:cNvPr>
          <p:cNvSpPr txBox="1"/>
          <p:nvPr/>
        </p:nvSpPr>
        <p:spPr>
          <a:xfrm>
            <a:off x="8686800" y="221734"/>
            <a:ext cx="3344333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La </a:t>
            </a:r>
            <a:r>
              <a:rPr lang="it-IT" b="1" dirty="0"/>
              <a:t>Coppa di </a:t>
            </a:r>
            <a:r>
              <a:rPr lang="it-IT" b="1" dirty="0" err="1"/>
              <a:t>Arkesilas</a:t>
            </a:r>
            <a:endParaRPr lang="it-IT" b="1" dirty="0"/>
          </a:p>
          <a:p>
            <a:endParaRPr lang="it-IT" b="1" dirty="0"/>
          </a:p>
          <a:p>
            <a:r>
              <a:rPr lang="it-IT" b="1" dirty="0"/>
              <a:t>565-560 a.C.</a:t>
            </a:r>
          </a:p>
          <a:p>
            <a:endParaRPr lang="it-IT" b="1" dirty="0"/>
          </a:p>
          <a:p>
            <a:r>
              <a:rPr lang="it-IT" b="1" i="1" dirty="0"/>
              <a:t>Kylix</a:t>
            </a:r>
            <a:r>
              <a:rPr lang="it-IT" b="1" dirty="0"/>
              <a:t>, produzione laconica, ritrovata a Vulci</a:t>
            </a:r>
          </a:p>
          <a:p>
            <a:endParaRPr lang="it-IT" b="1" dirty="0"/>
          </a:p>
          <a:p>
            <a:endParaRPr lang="it-IT" b="1" dirty="0"/>
          </a:p>
          <a:p>
            <a:r>
              <a:rPr lang="it-IT" dirty="0"/>
              <a:t>Il re di Cirene </a:t>
            </a:r>
            <a:r>
              <a:rPr lang="it-IT" dirty="0" err="1"/>
              <a:t>Arkesilas</a:t>
            </a:r>
            <a:r>
              <a:rPr lang="it-IT" dirty="0"/>
              <a:t> II è raffigurato mentre osserva sette uomini che stanno imballando, pesando e immagazzinando beni commerciali. Le iscrizioni indicano più in dettaglio le loro attività e il nome del re. Non è chiaro quale prodotto; potrebbe trattarsi del silfio, e l'attento controllo da parte del re sembrerebbe dare credito a questa ipotesi. Diversi animali africani sottolineano l'ambientazione cirenaica. </a:t>
            </a:r>
          </a:p>
        </p:txBody>
      </p:sp>
    </p:spTree>
    <p:extLst>
      <p:ext uri="{BB962C8B-B14F-4D97-AF65-F5344CB8AC3E}">
        <p14:creationId xmlns:p14="http://schemas.microsoft.com/office/powerpoint/2010/main" val="25195492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73D9B5-DFDC-4280-9926-CAC07929D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-218353"/>
            <a:ext cx="10353761" cy="1326321"/>
          </a:xfrm>
        </p:spPr>
        <p:txBody>
          <a:bodyPr/>
          <a:lstStyle/>
          <a:p>
            <a:r>
              <a:rPr lang="it-IT" dirty="0"/>
              <a:t>ARPOCRATE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A2CFD1-3C20-4743-A6A3-6EE76F42F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3081" y="751670"/>
            <a:ext cx="8912994" cy="3695136"/>
          </a:xfrm>
        </p:spPr>
        <p:txBody>
          <a:bodyPr>
            <a:normAutofit/>
          </a:bodyPr>
          <a:lstStyle/>
          <a:p>
            <a:r>
              <a:rPr lang="it-IT" dirty="0"/>
              <a:t>Divinità sincretista greco-egizia, </a:t>
            </a:r>
            <a:r>
              <a:rPr lang="it-IT" i="1" dirty="0" err="1"/>
              <a:t>Harpokras</a:t>
            </a:r>
            <a:r>
              <a:rPr lang="it-IT" dirty="0"/>
              <a:t> è la versione grecizzata di </a:t>
            </a:r>
            <a:r>
              <a:rPr lang="it-IT" i="1" dirty="0" err="1"/>
              <a:t>Hor-pa-kered</a:t>
            </a:r>
            <a:r>
              <a:rPr lang="it-IT" dirty="0"/>
              <a:t> «Horus il fanciullo», figlio di Iside e Osiride. </a:t>
            </a:r>
          </a:p>
          <a:p>
            <a:r>
              <a:rPr lang="it-IT" dirty="0"/>
              <a:t>Rappresentato come un fanciullo che si porta il dito indice alla bocca. Per questo venne inteso da Greci e Romani come «dio del silenzio» (e poi come simbolo di misteri iniziatici), ma si trattava della rappresentazione del geroglifico che indicava il «bambino». 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0CACEEF6-FD36-404E-87B0-DB027CD12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6197" y="1749555"/>
            <a:ext cx="6662718" cy="626479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FB17C0B4-AFB5-49C2-BA8E-D322726EB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2032" y="3448921"/>
            <a:ext cx="1511166" cy="881513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F4E4B651-7D56-4698-8E24-4B775C5A9C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275" y="198268"/>
            <a:ext cx="2400921" cy="6461464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53CEC0C-93C2-4745-92C6-6BE24C614B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7934" y="3429000"/>
            <a:ext cx="2189043" cy="326122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99DBD0A7-B7EB-4CDF-B378-ADCEA965F0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9578" y="3448921"/>
            <a:ext cx="2498733" cy="320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7930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14165" y="-71120"/>
            <a:ext cx="12192000" cy="1326321"/>
          </a:xfrm>
        </p:spPr>
        <p:txBody>
          <a:bodyPr>
            <a:normAutofit/>
          </a:bodyPr>
          <a:lstStyle/>
          <a:p>
            <a:r>
              <a:rPr lang="it-IT" sz="2400" cap="none" dirty="0"/>
              <a:t>I problemi delle fonti storiche: </a:t>
            </a:r>
            <a:br>
              <a:rPr lang="it-IT" sz="2400" cap="none" dirty="0"/>
            </a:br>
            <a:r>
              <a:rPr lang="it-IT" sz="2400" cap="none" dirty="0"/>
              <a:t>l’archivio di </a:t>
            </a:r>
            <a:r>
              <a:rPr lang="it-IT" sz="2400" cap="none" dirty="0" err="1"/>
              <a:t>Nemesion</a:t>
            </a:r>
            <a:r>
              <a:rPr lang="it-IT" sz="2400" cap="none" dirty="0"/>
              <a:t> e la questione giudaica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17778" y="1529521"/>
            <a:ext cx="7711441" cy="5358959"/>
          </a:xfrm>
        </p:spPr>
        <p:txBody>
          <a:bodyPr>
            <a:normAutofit/>
          </a:bodyPr>
          <a:lstStyle/>
          <a:p>
            <a:r>
              <a:rPr lang="it-IT" dirty="0" err="1"/>
              <a:t>P.Lond</a:t>
            </a:r>
            <a:r>
              <a:rPr lang="it-IT" dirty="0"/>
              <a:t>. VI 1912: sul verso di un registro fiscale dell’archivio di </a:t>
            </a:r>
            <a:r>
              <a:rPr lang="it-IT" dirty="0" err="1"/>
              <a:t>Nemesion</a:t>
            </a:r>
            <a:r>
              <a:rPr lang="it-IT" dirty="0"/>
              <a:t> è trascritto il testo di una lettera ufficiale inviata dall’imperatore Claudio agli Alessandrini, concernente lo </a:t>
            </a:r>
            <a:r>
              <a:rPr lang="it-IT" i="1" dirty="0"/>
              <a:t>status</a:t>
            </a:r>
            <a:r>
              <a:rPr lang="it-IT" dirty="0"/>
              <a:t> delle comunità giudaiche nella capitale.</a:t>
            </a:r>
          </a:p>
          <a:p>
            <a:r>
              <a:rPr lang="it-IT" dirty="0"/>
              <a:t>La lettera</a:t>
            </a:r>
            <a:r>
              <a:rPr lang="it-IT" i="1" dirty="0"/>
              <a:t> </a:t>
            </a:r>
            <a:r>
              <a:rPr lang="it-IT" dirty="0"/>
              <a:t>è una risposta all’ambasciata inviata dai Greci di Alessandria all’Imperatore in occasione della sua ascesa al trono nel 41 d.C. alla morte di Caligola.</a:t>
            </a:r>
          </a:p>
          <a:p>
            <a:r>
              <a:rPr lang="it-IT" dirty="0"/>
              <a:t>Tre punti principali vengono toccati:</a:t>
            </a:r>
          </a:p>
          <a:p>
            <a:pPr lvl="1"/>
            <a:r>
              <a:rPr lang="it-IT" dirty="0"/>
              <a:t>1) parziale accettazione del tributo di onori relativi al culto imperiale (rifiuto di essere considerato un dio)</a:t>
            </a:r>
          </a:p>
          <a:p>
            <a:pPr lvl="1"/>
            <a:r>
              <a:rPr lang="it-IT" dirty="0"/>
              <a:t>2) parziale riconferma dei diritti e privilegi dei cittadini alessandrini (rifiuto di costituire un senato civico)</a:t>
            </a:r>
          </a:p>
          <a:p>
            <a:pPr lvl="1"/>
            <a:r>
              <a:rPr lang="it-IT" dirty="0"/>
              <a:t>3) la questione giudaica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350408" y="242303"/>
            <a:ext cx="3784711" cy="628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80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14165" y="-71120"/>
            <a:ext cx="12192000" cy="1326321"/>
          </a:xfrm>
        </p:spPr>
        <p:txBody>
          <a:bodyPr/>
          <a:lstStyle/>
          <a:p>
            <a:r>
              <a:rPr lang="it-IT" cap="none" dirty="0"/>
              <a:t>la questione giudaica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37230" y="1192865"/>
            <a:ext cx="7519303" cy="5358959"/>
          </a:xfrm>
        </p:spPr>
        <p:txBody>
          <a:bodyPr>
            <a:normAutofit/>
          </a:bodyPr>
          <a:lstStyle/>
          <a:p>
            <a:r>
              <a:rPr lang="it-IT" dirty="0"/>
              <a:t>Un’importante e ricca comunità ebraica viveva ad Alessandria fin dalla sua fondazione.</a:t>
            </a:r>
          </a:p>
          <a:p>
            <a:r>
              <a:rPr lang="it-IT" dirty="0"/>
              <a:t>Gli Ebrei alessandrini erano malvisti dalla popolazione greca per motivazioni religiose, economiche e politiche. Avevano una loro propria organizzazione comunitaria (</a:t>
            </a:r>
            <a:r>
              <a:rPr lang="it-IT" i="1" dirty="0" err="1"/>
              <a:t>politeuma</a:t>
            </a:r>
            <a:r>
              <a:rPr lang="it-IT" dirty="0"/>
              <a:t>), sotto la guida autonoma di un consiglio di anziani, e godevano di privilegi legati alla loro religione; ma avrebbero voluto accedere alla cittadinanza alessandrina.</a:t>
            </a:r>
          </a:p>
          <a:p>
            <a:r>
              <a:rPr lang="it-IT" dirty="0"/>
              <a:t>La situazione rimase tesa anche dopo la conquista romana: gli Ebrei erano generalmente favorevoli agli imperatori, mentre i Greci mal sopportavano la dominazione straniera.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350408" y="242303"/>
            <a:ext cx="3784711" cy="628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34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14165" y="-71120"/>
            <a:ext cx="12192000" cy="1326321"/>
          </a:xfrm>
        </p:spPr>
        <p:txBody>
          <a:bodyPr/>
          <a:lstStyle/>
          <a:p>
            <a:r>
              <a:rPr lang="it-IT" cap="none" dirty="0"/>
              <a:t>la questione giudaica: le fonti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37230" y="1192865"/>
            <a:ext cx="7519303" cy="5358959"/>
          </a:xfrm>
        </p:spPr>
        <p:txBody>
          <a:bodyPr>
            <a:normAutofit/>
          </a:bodyPr>
          <a:lstStyle/>
          <a:p>
            <a:r>
              <a:rPr lang="it-IT" u="sng" dirty="0"/>
              <a:t>Giuseppe Flavio</a:t>
            </a:r>
            <a:r>
              <a:rPr lang="it-IT" dirty="0"/>
              <a:t>: storico ebreo filo-romano, autore di </a:t>
            </a:r>
            <a:r>
              <a:rPr lang="it-IT" i="1" dirty="0"/>
              <a:t>Antichità Giudaiche</a:t>
            </a:r>
            <a:r>
              <a:rPr lang="it-IT" dirty="0"/>
              <a:t> (93/4 d.C.), ricorda che Claudio, oltre a imporre il ristabilimento della pace ad Alessandria, promulgò due editti che confermavano i diritti e i privilegi dei Giudei alessandrini.</a:t>
            </a:r>
          </a:p>
          <a:p>
            <a:r>
              <a:rPr lang="it-IT" dirty="0"/>
              <a:t>Gli </a:t>
            </a:r>
            <a:r>
              <a:rPr lang="it-IT" u="sng" dirty="0"/>
              <a:t>Atti di Isidoro</a:t>
            </a:r>
            <a:r>
              <a:rPr lang="it-IT" dirty="0"/>
              <a:t>: testi propagandistici di III sec. d.C. che narrano i processi di esponenti di spicco della grecità alessandrina (Isidoro, Lampone) condannati a morte per essersi opposti a Claudio, accusato di filo-giudaismo.</a:t>
            </a:r>
          </a:p>
          <a:p>
            <a:pPr algn="l"/>
            <a:r>
              <a:rPr lang="it-IT" u="sng" dirty="0"/>
              <a:t>Cassio Dione</a:t>
            </a:r>
            <a:r>
              <a:rPr lang="it-IT" dirty="0"/>
              <a:t>: storico ufficiale romano, nella </a:t>
            </a:r>
            <a:r>
              <a:rPr lang="it-IT" i="1" dirty="0"/>
              <a:t>Storia di Roma </a:t>
            </a:r>
            <a:r>
              <a:rPr lang="it-IT" dirty="0"/>
              <a:t>(fino al 229 d.C.) riporta che Claudio aveva preso provvedimenti contro gli Ebrei (</a:t>
            </a:r>
            <a:r>
              <a:rPr lang="it-IT" sz="1800" b="0" i="0" u="none" strike="noStrike" baseline="0" dirty="0">
                <a:latin typeface="Baskerville-Normal" panose="02000503000000000000" pitchFamily="2" charset="0"/>
              </a:rPr>
              <a:t>«non li scacciò ma ordinò loro di non tenere più riunioni, pur continuando nel loro tradizionale stile di vita»</a:t>
            </a:r>
            <a:r>
              <a:rPr lang="it-IT" dirty="0"/>
              <a:t>)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350408" y="242303"/>
            <a:ext cx="3784711" cy="628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9207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14165" y="-71120"/>
            <a:ext cx="12192000" cy="1326321"/>
          </a:xfrm>
        </p:spPr>
        <p:txBody>
          <a:bodyPr/>
          <a:lstStyle/>
          <a:p>
            <a:r>
              <a:rPr lang="it-IT" cap="none" dirty="0"/>
              <a:t>la questione giudaica: il papiro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173164" y="1210266"/>
            <a:ext cx="8018836" cy="5358959"/>
          </a:xfrm>
        </p:spPr>
        <p:txBody>
          <a:bodyPr>
            <a:normAutofit fontScale="92500"/>
          </a:bodyPr>
          <a:lstStyle/>
          <a:p>
            <a:pPr algn="l"/>
            <a:r>
              <a:rPr lang="it-IT" sz="1800" b="0" i="0" u="none" strike="noStrike" baseline="0" dirty="0">
                <a:latin typeface="Baskerville-Normal" panose="02000503000000000000" pitchFamily="2" charset="0"/>
              </a:rPr>
              <a:t>Nella sua lettera, Claudio conferma i privilegi acquisiti dagli Ebrei alessandrini, ma li diffida dal rivendicarne di ulteriori; con benevolenza, invita tutti a coabitare pacificamente, assumendo però una ferma posizione contro ulteriori sommovimenti:</a:t>
            </a:r>
          </a:p>
          <a:p>
            <a:pPr marL="0" indent="0" algn="l">
              <a:buNone/>
            </a:pPr>
            <a:r>
              <a:rPr lang="it-IT" sz="1800" b="0" i="0" u="none" strike="noStrike" baseline="0" dirty="0">
                <a:latin typeface="Baskerville-Normal" panose="02000503000000000000" pitchFamily="2" charset="0"/>
              </a:rPr>
              <a:t>«ritengo che gli Alessandrini debbano comportarsi gentilmente e benevolmente nei confronti dei Giudei che hanno abitato la stessa città per molti anni, e non disprezzando i loro costumi nel loro credo religioso, ma permettere loro di mantenere i loro costumi, come fecero al tempo del divo Augusto e come anch’io, dopo aver ascoltato entrambe le parti, ho confermato. Ai Giudei, d’altra parte, ordino di non aspirare a più di quanto hanno avuto fino adesso, e, in futuro, di non mandare due ambasciate come se vivessero in due città, cosa che non è mai successa prima, e di non intromettersi nei giochi […], da quando hanno ciò che è loro, e in una città che non è loro, essi hanno abbondanza di tutte le cose. Se entrambi rinunciate ai vostri presenti modi e sarete disposti a vivere in amicizia l’uno con l’altro, io, da parte mia, mi preoccuperò il più possibile per la città».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uLnTx/>
                <a:uFillTx/>
                <a:latin typeface="Baskerville-Normal" panose="02000503000000000000" pitchFamily="2" charset="0"/>
                <a:ea typeface="+mn-ea"/>
                <a:cs typeface="+mn-cs"/>
              </a:rPr>
              <a:t>«[gli Ebrei] non possono neppure introdurre o invitare Giudei provenienti da Siria o Egitto, o sarò costretto a prendere seri provvedimenti. Se disobbediscono, procederò contro di loro in ogni modo possibile come fomentatori di una piaga per il mondo.»</a:t>
            </a:r>
          </a:p>
          <a:p>
            <a:pPr marL="0" indent="0" algn="l">
              <a:buNone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350408" y="242303"/>
            <a:ext cx="3784711" cy="628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2194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CF236F39-2572-47D3-A14D-837F1C9AF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28625"/>
            <a:ext cx="11430000" cy="600075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9119" y="-25400"/>
            <a:ext cx="10353761" cy="1326321"/>
          </a:xfrm>
        </p:spPr>
        <p:txBody>
          <a:bodyPr/>
          <a:lstStyle/>
          <a:p>
            <a:r>
              <a:rPr lang="it-IT" cap="none" dirty="0"/>
              <a:t>Il turismo ai Colossi di Memnone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714655" y="1032934"/>
            <a:ext cx="3096344" cy="4620344"/>
          </a:xfrm>
        </p:spPr>
        <p:txBody>
          <a:bodyPr/>
          <a:lstStyle/>
          <a:p>
            <a:r>
              <a:rPr lang="it-IT" dirty="0"/>
              <a:t>Statue colossali di </a:t>
            </a:r>
            <a:r>
              <a:rPr lang="it-IT" dirty="0" err="1"/>
              <a:t>Amenhotep</a:t>
            </a:r>
            <a:r>
              <a:rPr lang="it-IT" dirty="0"/>
              <a:t> III a Tebe (</a:t>
            </a:r>
            <a:r>
              <a:rPr lang="it-IT" dirty="0" err="1"/>
              <a:t>ca</a:t>
            </a:r>
            <a:r>
              <a:rPr lang="it-IT" dirty="0"/>
              <a:t>. 1400 a.C.)</a:t>
            </a:r>
          </a:p>
        </p:txBody>
      </p:sp>
    </p:spTree>
    <p:extLst>
      <p:ext uri="{BB962C8B-B14F-4D97-AF65-F5344CB8AC3E}">
        <p14:creationId xmlns:p14="http://schemas.microsoft.com/office/powerpoint/2010/main" val="262957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010FFC76-07F0-45AE-B99C-CBB111B7B2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7"/>
          <a:stretch/>
        </p:blipFill>
        <p:spPr>
          <a:xfrm>
            <a:off x="508887" y="304563"/>
            <a:ext cx="10506246" cy="624887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9119" y="-25400"/>
            <a:ext cx="10353761" cy="1326321"/>
          </a:xfrm>
        </p:spPr>
        <p:txBody>
          <a:bodyPr/>
          <a:lstStyle/>
          <a:p>
            <a:r>
              <a:rPr lang="it-IT" cap="none" dirty="0"/>
              <a:t>Il turismo ai Colossi di Memnone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D26AAE24-715B-4D2D-930F-42FD88631173}"/>
              </a:ext>
            </a:extLst>
          </p:cNvPr>
          <p:cNvSpPr txBox="1">
            <a:spLocks/>
          </p:cNvSpPr>
          <p:nvPr/>
        </p:nvSpPr>
        <p:spPr>
          <a:xfrm>
            <a:off x="8832302" y="1422400"/>
            <a:ext cx="3096344" cy="4620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Graffiti di turisti sulla «statua parlante» dal 20 al 205 d.C. </a:t>
            </a:r>
            <a:br>
              <a:rPr lang="it-IT" dirty="0"/>
            </a:br>
            <a:r>
              <a:rPr lang="it-IT" dirty="0"/>
              <a:t>(e oltre)</a:t>
            </a:r>
          </a:p>
        </p:txBody>
      </p:sp>
    </p:spTree>
    <p:extLst>
      <p:ext uri="{BB962C8B-B14F-4D97-AF65-F5344CB8AC3E}">
        <p14:creationId xmlns:p14="http://schemas.microsoft.com/office/powerpoint/2010/main" val="161224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667" y="22639"/>
            <a:ext cx="11988800" cy="1326321"/>
          </a:xfrm>
        </p:spPr>
        <p:txBody>
          <a:bodyPr/>
          <a:lstStyle/>
          <a:p>
            <a:r>
              <a:rPr lang="it-IT" cap="none" dirty="0"/>
              <a:t>La visita di Adriano e gli epigrammi di </a:t>
            </a:r>
            <a:r>
              <a:rPr lang="it-IT" cap="none" dirty="0" err="1"/>
              <a:t>Balbilla</a:t>
            </a:r>
            <a:endParaRPr lang="it-IT" cap="none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536951" y="1422400"/>
            <a:ext cx="5004050" cy="4267200"/>
          </a:xfrm>
        </p:spPr>
        <p:txBody>
          <a:bodyPr/>
          <a:lstStyle/>
          <a:p>
            <a:r>
              <a:rPr lang="it-IT" dirty="0"/>
              <a:t>130 d.C.: viaggio in Egitto dell’imperatore Adriano, di sua moglie </a:t>
            </a:r>
            <a:r>
              <a:rPr lang="it-IT" dirty="0" err="1"/>
              <a:t>Vibia</a:t>
            </a:r>
            <a:r>
              <a:rPr lang="it-IT" dirty="0"/>
              <a:t> Sabina e della loro corte, inclusa la poetessa Giulia </a:t>
            </a:r>
            <a:r>
              <a:rPr lang="it-IT" dirty="0" err="1"/>
              <a:t>Balbilla</a:t>
            </a:r>
            <a:r>
              <a:rPr lang="it-IT" dirty="0"/>
              <a:t>.</a:t>
            </a:r>
          </a:p>
          <a:p>
            <a:r>
              <a:rPr lang="it-IT" dirty="0"/>
              <a:t>4 epigrammi in distici elegiaci in dialetto eolico: celebrano la visita imperiale al colosso parlante.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504" y="1422400"/>
            <a:ext cx="36195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4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/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71" y="396941"/>
            <a:ext cx="5201741" cy="251990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tangolo 6"/>
          <p:cNvSpPr/>
          <p:nvPr/>
        </p:nvSpPr>
        <p:spPr>
          <a:xfrm>
            <a:off x="5619645" y="278408"/>
            <a:ext cx="6653311" cy="5714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it-IT" dirty="0" err="1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I.Memnon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31 </a:t>
            </a:r>
          </a:p>
          <a:p>
            <a:pPr algn="just">
              <a:lnSpc>
                <a:spcPct val="107000"/>
              </a:lnSpc>
            </a:pPr>
            <a:endParaRPr lang="it-IT" dirty="0">
              <a:latin typeface="IFAO-Grec Unicode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it-IT" sz="2800" b="1" dirty="0" err="1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ἔ</a:t>
            </a:r>
            <a:r>
              <a:rPr lang="it-IT" dirty="0" err="1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κλυον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 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α</a:t>
            </a:r>
            <a:r>
              <a:rPr lang="it-IT" dirty="0" err="1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ὐ</a:t>
            </a:r>
            <a:r>
              <a:rPr lang="it-IT" dirty="0" err="1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δ</a:t>
            </a:r>
            <a:r>
              <a:rPr lang="it-IT" dirty="0" err="1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ή</a:t>
            </a:r>
            <a:r>
              <a:rPr lang="it-IT" dirty="0" err="1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ϲ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αντοϲ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 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ἔ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γω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 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Baskerville" panose="02000503000000000000" pitchFamily="2" charset="0"/>
              </a:rPr>
              <a:t>’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πυ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 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λ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ί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θω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 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Β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ά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λβιλλα</a:t>
            </a:r>
            <a:endParaRPr lang="it-IT" sz="3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	</a:t>
            </a:r>
            <a:r>
              <a:rPr lang="it-IT" sz="2400" b="1" dirty="0" err="1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φ</a:t>
            </a:r>
            <a:r>
              <a:rPr lang="it-IT" dirty="0" err="1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ώ</a:t>
            </a:r>
            <a:r>
              <a:rPr lang="it-IT" dirty="0" err="1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ν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α</a:t>
            </a:r>
            <a:r>
              <a:rPr lang="el-GR" dirty="0">
                <a:latin typeface="IFAO-Grec Unicode" panose="02020603050405020304" pitchFamily="18" charset="0"/>
                <a:ea typeface="Calibri" panose="020F0502020204030204" pitchFamily="34" charset="0"/>
              </a:rPr>
              <a:t>⟨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ϲ</a:t>
            </a:r>
            <a:r>
              <a:rPr lang="el-GR" dirty="0">
                <a:latin typeface="IFAO-Grec Unicode" panose="02020603050405020304" pitchFamily="18" charset="0"/>
                <a:ea typeface="Calibri" panose="020F0502020204030204" pitchFamily="34" charset="0"/>
              </a:rPr>
              <a:t>⟩ </a:t>
            </a:r>
            <a:r>
              <a:rPr lang="it-IT" dirty="0" err="1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τ</a:t>
            </a:r>
            <a:r>
              <a:rPr lang="it-IT" dirty="0" err="1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ᾶ</a:t>
            </a:r>
            <a:r>
              <a:rPr lang="it-IT" dirty="0" err="1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ϲ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 </a:t>
            </a:r>
            <a:r>
              <a:rPr lang="it-IT" dirty="0" err="1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θε</a:t>
            </a:r>
            <a:r>
              <a:rPr lang="it-IT" dirty="0" err="1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ΐ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αϲ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 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Μ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έ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μ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νονοϲ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 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ἢ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 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Φα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Baskerville" panose="02000503000000000000" pitchFamily="2" charset="0"/>
              </a:rPr>
              <a:t>μ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έ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νωθ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.</a:t>
            </a:r>
            <a:endParaRPr lang="it-IT" sz="3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       </a:t>
            </a:r>
            <a:r>
              <a:rPr lang="it-IT" sz="2400" b="1" dirty="0" err="1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ἦ</a:t>
            </a:r>
            <a:r>
              <a:rPr lang="it-IT" dirty="0" err="1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λθον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 </a:t>
            </a:r>
            <a:r>
              <a:rPr lang="it-IT" dirty="0" err="1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ὔ</a:t>
            </a:r>
            <a:r>
              <a:rPr lang="it-IT" dirty="0" err="1">
                <a:latin typeface="IFAO-Grec Unicode" panose="02020603050405020304" pitchFamily="18" charset="0"/>
                <a:ea typeface="Calibri" panose="020F0502020204030204" pitchFamily="34" charset="0"/>
              </a:rPr>
              <a:t>μ</a:t>
            </a:r>
            <a:r>
              <a:rPr lang="it-IT" dirty="0" err="1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οι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 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δ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Baskerville" panose="02000503000000000000" pitchFamily="2" charset="0"/>
              </a:rPr>
              <a:t>’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 </a:t>
            </a:r>
            <a:r>
              <a:rPr lang="it-IT" dirty="0" err="1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ἐ</a:t>
            </a:r>
            <a:r>
              <a:rPr lang="it-IT" dirty="0" err="1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ρ</a:t>
            </a:r>
            <a:r>
              <a:rPr lang="it-IT" dirty="0" err="1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ά</a:t>
            </a:r>
            <a:r>
              <a:rPr lang="it-IT" dirty="0" err="1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τ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αι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 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βαϲιλ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ή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ϊδι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 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τυ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ῖ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δε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 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Ϲαβ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ί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νν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ᾳ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,</a:t>
            </a:r>
            <a:endParaRPr lang="it-IT" sz="3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	</a:t>
            </a:r>
            <a:r>
              <a:rPr lang="it-IT" sz="2400" b="1" dirty="0" err="1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ὤ</a:t>
            </a:r>
            <a:r>
              <a:rPr lang="it-IT" dirty="0" err="1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ρ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αϲ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 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δ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ὲ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 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πρ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ώ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ταϲ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 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ἄ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λιοϲ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 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ἦ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χε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 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δρ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ό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μ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ο</a:t>
            </a:r>
            <a:r>
              <a:rPr lang="el-GR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⟨ι⟩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ϲ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.</a:t>
            </a:r>
            <a:endParaRPr lang="it-IT" sz="3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       </a:t>
            </a:r>
            <a:r>
              <a:rPr lang="it-IT" sz="2400" b="1" dirty="0" err="1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κ</a:t>
            </a:r>
            <a:r>
              <a:rPr lang="it-IT" dirty="0" err="1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οιρ</a:t>
            </a:r>
            <a:r>
              <a:rPr lang="it-IT" dirty="0" err="1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ά</a:t>
            </a:r>
            <a:r>
              <a:rPr lang="it-IT" dirty="0" err="1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νω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{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ι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} </a:t>
            </a:r>
            <a:r>
              <a:rPr lang="it-IT" dirty="0" err="1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Ἀ</a:t>
            </a:r>
            <a:r>
              <a:rPr lang="it-IT" dirty="0" err="1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δρι</a:t>
            </a:r>
            <a:r>
              <a:rPr lang="it-IT" dirty="0" err="1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ά</a:t>
            </a:r>
            <a:r>
              <a:rPr lang="it-IT" dirty="0" err="1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νω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 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π</a:t>
            </a:r>
            <a:r>
              <a:rPr lang="it-IT" dirty="0" err="1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έ</a:t>
            </a:r>
            <a:r>
              <a:rPr lang="it-IT" dirty="0" err="1">
                <a:latin typeface="IFAO-Grec Unicode" panose="02020603050405020304" pitchFamily="18" charset="0"/>
                <a:ea typeface="Calibri" panose="020F0502020204030204" pitchFamily="34" charset="0"/>
              </a:rPr>
              <a:t>μ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πτ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ῳ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 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δεκ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ό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τ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ῳ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 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δ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Baskerville" panose="02000503000000000000" pitchFamily="2" charset="0"/>
              </a:rPr>
              <a:t>’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 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ἐ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|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νια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ύ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τ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ῳ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, </a:t>
            </a:r>
            <a:endParaRPr lang="it-IT" sz="3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	</a:t>
            </a:r>
            <a:r>
              <a:rPr lang="el-GR" dirty="0">
                <a:latin typeface="IFAO-Grec Unicode" panose="02020603050405020304" pitchFamily="18" charset="0"/>
                <a:ea typeface="Calibri" panose="020F0502020204030204" pitchFamily="34" charset="0"/>
              </a:rPr>
              <a:t>⟨</a:t>
            </a:r>
            <a:r>
              <a:rPr lang="el-GR" sz="2400" b="1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ἄ</a:t>
            </a:r>
            <a:r>
              <a:rPr lang="el-GR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μ</a:t>
            </a:r>
            <a:r>
              <a:rPr lang="el-GR" dirty="0">
                <a:latin typeface="IFAO-Grec Unicode" panose="02020603050405020304" pitchFamily="18" charset="0"/>
                <a:ea typeface="Calibri" panose="020F0502020204030204" pitchFamily="34" charset="0"/>
              </a:rPr>
              <a:t>⟩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αδ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Baskerville" panose="02000503000000000000" pitchFamily="2" charset="0"/>
              </a:rPr>
              <a:t>’ (= </a:t>
            </a:r>
            <a:r>
              <a:rPr lang="el-GR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ἄμ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α</a:t>
            </a:r>
            <a:r>
              <a:rPr lang="el-GR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τ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Baskerville" panose="02000503000000000000" pitchFamily="2" charset="0"/>
              </a:rPr>
              <a:t>’)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 </a:t>
            </a:r>
            <a:r>
              <a:rPr lang="it-IT" dirty="0" err="1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ἔ</a:t>
            </a:r>
            <a:r>
              <a:rPr lang="it-IT" dirty="0" err="1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χεϲκε</a:t>
            </a:r>
            <a:r>
              <a:rPr lang="el-GR" dirty="0">
                <a:latin typeface="IFAO-Grec Unicode" panose="02020603050405020304" pitchFamily="18" charset="0"/>
                <a:ea typeface="Calibri" panose="020F0502020204030204" pitchFamily="34" charset="0"/>
              </a:rPr>
              <a:t>⟨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ν</a:t>
            </a:r>
            <a:r>
              <a:rPr lang="el-GR" dirty="0">
                <a:latin typeface="IFAO-Grec Unicode" panose="02020603050405020304" pitchFamily="18" charset="0"/>
                <a:ea typeface="Calibri" panose="020F0502020204030204" pitchFamily="34" charset="0"/>
              </a:rPr>
              <a:t>⟩ δ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’ </a:t>
            </a:r>
            <a:r>
              <a:rPr lang="it-IT" dirty="0" err="1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Ἄ</a:t>
            </a:r>
            <a:r>
              <a:rPr lang="it-IT" dirty="0" err="1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θυρ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 </a:t>
            </a:r>
            <a:r>
              <a:rPr lang="it-IT" dirty="0" err="1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ε</a:t>
            </a:r>
            <a:r>
              <a:rPr lang="it-IT" dirty="0" err="1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ἴ</a:t>
            </a:r>
            <a:r>
              <a:rPr lang="it-IT" dirty="0" err="1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κοϲι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 | κα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ὶ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 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π</a:t>
            </a:r>
            <a:r>
              <a:rPr lang="it-IT" dirty="0" err="1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έ</a:t>
            </a:r>
            <a:r>
              <a:rPr lang="it-IT" dirty="0" err="1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ϲυρ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α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. </a:t>
            </a:r>
            <a:endParaRPr lang="it-IT" sz="3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       </a:t>
            </a:r>
            <a:r>
              <a:rPr lang="it-IT" sz="2400" b="1" dirty="0" err="1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ε</a:t>
            </a:r>
            <a:r>
              <a:rPr lang="it-IT" dirty="0" err="1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ἰ</a:t>
            </a:r>
            <a:r>
              <a:rPr lang="it-IT" dirty="0" err="1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κ</a:t>
            </a:r>
            <a:r>
              <a:rPr lang="it-IT" dirty="0" err="1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ό</a:t>
            </a:r>
            <a:r>
              <a:rPr lang="it-IT" dirty="0" err="1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ϲτ</a:t>
            </a:r>
            <a:r>
              <a:rPr lang="it-IT" dirty="0" err="1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ῳ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 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π</a:t>
            </a:r>
            <a:r>
              <a:rPr lang="it-IT" dirty="0" err="1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έ</a:t>
            </a:r>
            <a:r>
              <a:rPr lang="it-IT" dirty="0" err="1">
                <a:latin typeface="IFAO-Grec Unicode" panose="02020603050405020304" pitchFamily="18" charset="0"/>
                <a:ea typeface="Calibri" panose="020F0502020204030204" pitchFamily="34" charset="0"/>
              </a:rPr>
              <a:t>μ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πτ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ῳ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 | 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δ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Baskerville" panose="02000503000000000000" pitchFamily="2" charset="0"/>
              </a:rPr>
              <a:t>’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 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ἄ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μ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ατι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 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Baskerville" panose="02000503000000000000" pitchFamily="2" charset="0"/>
              </a:rPr>
              <a:t>μ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ῆ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νοϲ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 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Ἄ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θυρ</a:t>
            </a:r>
            <a:r>
              <a:rPr lang="it-IT" dirty="0">
                <a:latin typeface="IFAO-Grec Unicode" panose="02020603050405020304" pitchFamily="18" charset="0"/>
                <a:ea typeface="Calibri" panose="020F0502020204030204" pitchFamily="34" charset="0"/>
              </a:rPr>
              <a:t>.</a:t>
            </a:r>
            <a:endParaRPr lang="it-IT" sz="3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it-IT" sz="800" dirty="0">
                <a:latin typeface="Baskerville" panose="02000503000000000000" pitchFamily="2" charset="0"/>
                <a:ea typeface="Calibri" panose="020F0502020204030204" pitchFamily="34" charset="0"/>
              </a:rPr>
              <a:t> </a:t>
            </a:r>
            <a:endParaRPr lang="it-IT" sz="3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80340" marR="180340">
              <a:lnSpc>
                <a:spcPct val="107000"/>
              </a:lnSpc>
            </a:pPr>
            <a:endParaRPr lang="it-IT" dirty="0">
              <a:latin typeface="Baskerville" panose="02000503000000000000" pitchFamily="2" charset="0"/>
              <a:ea typeface="Calibri" panose="020F0502020204030204" pitchFamily="34" charset="0"/>
            </a:endParaRPr>
          </a:p>
          <a:p>
            <a:pPr marL="180340" marR="180340">
              <a:lnSpc>
                <a:spcPct val="107000"/>
              </a:lnSpc>
            </a:pPr>
            <a:r>
              <a:rPr lang="it-IT" dirty="0">
                <a:latin typeface="Baskerville" panose="02000503000000000000" pitchFamily="2" charset="0"/>
                <a:ea typeface="Calibri" panose="020F0502020204030204" pitchFamily="34" charset="0"/>
              </a:rPr>
              <a:t>Io, </a:t>
            </a:r>
            <a:r>
              <a:rPr lang="it-IT" dirty="0" err="1">
                <a:latin typeface="Baskerville" panose="02000503000000000000" pitchFamily="2" charset="0"/>
                <a:ea typeface="Calibri" panose="020F0502020204030204" pitchFamily="34" charset="0"/>
              </a:rPr>
              <a:t>Balbilla</a:t>
            </a:r>
            <a:r>
              <a:rPr lang="it-IT" dirty="0">
                <a:latin typeface="Baskerville" panose="02000503000000000000" pitchFamily="2" charset="0"/>
                <a:ea typeface="Calibri" panose="020F0502020204030204" pitchFamily="34" charset="0"/>
              </a:rPr>
              <a:t>, ascoltavo dalla pietra parlante i divini suoni di </a:t>
            </a:r>
            <a:r>
              <a:rPr lang="it-IT" dirty="0" err="1">
                <a:latin typeface="Baskerville" panose="02000503000000000000" pitchFamily="2" charset="0"/>
                <a:ea typeface="Calibri" panose="020F0502020204030204" pitchFamily="34" charset="0"/>
              </a:rPr>
              <a:t>Memnone</a:t>
            </a:r>
            <a:r>
              <a:rPr lang="it-IT" dirty="0">
                <a:latin typeface="Baskerville" panose="02000503000000000000" pitchFamily="2" charset="0"/>
                <a:ea typeface="Calibri" panose="020F0502020204030204" pitchFamily="34" charset="0"/>
              </a:rPr>
              <a:t> o </a:t>
            </a:r>
            <a:r>
              <a:rPr lang="it-IT" dirty="0" err="1">
                <a:latin typeface="Baskerville" panose="02000503000000000000" pitchFamily="2" charset="0"/>
                <a:ea typeface="Calibri" panose="020F0502020204030204" pitchFamily="34" charset="0"/>
              </a:rPr>
              <a:t>Phamenoth</a:t>
            </a:r>
            <a:r>
              <a:rPr lang="it-IT" dirty="0">
                <a:latin typeface="Baskerville" panose="02000503000000000000" pitchFamily="2" charset="0"/>
                <a:ea typeface="Calibri" panose="020F0502020204030204" pitchFamily="34" charset="0"/>
              </a:rPr>
              <a:t>. Giunsi qui in compagnia di Sabina, imperatrice amabile, il sole compiva il percorso della prima ora (= le ore 7:00), nel quindicesimo anno del signore Adriano, era il ventiquattresimo giorno di </a:t>
            </a:r>
            <a:r>
              <a:rPr lang="it-IT" dirty="0" err="1">
                <a:latin typeface="Baskerville" panose="02000503000000000000" pitchFamily="2" charset="0"/>
                <a:ea typeface="Calibri" panose="020F0502020204030204" pitchFamily="34" charset="0"/>
              </a:rPr>
              <a:t>Hathur</a:t>
            </a:r>
            <a:r>
              <a:rPr lang="it-IT" dirty="0">
                <a:latin typeface="Baskerville" panose="02000503000000000000" pitchFamily="2" charset="0"/>
                <a:ea typeface="Calibri" panose="020F0502020204030204" pitchFamily="34" charset="0"/>
              </a:rPr>
              <a:t> (= 20 novembre 130). Nel venticinquesimo giorno del mese di </a:t>
            </a:r>
            <a:r>
              <a:rPr lang="it-IT" dirty="0" err="1">
                <a:latin typeface="Baskerville" panose="02000503000000000000" pitchFamily="2" charset="0"/>
                <a:ea typeface="Calibri" panose="020F0502020204030204" pitchFamily="34" charset="0"/>
              </a:rPr>
              <a:t>Hathur</a:t>
            </a:r>
            <a:r>
              <a:rPr lang="it-IT" dirty="0">
                <a:latin typeface="Baskerville" panose="02000503000000000000" pitchFamily="2" charset="0"/>
                <a:ea typeface="Calibri" panose="020F0502020204030204" pitchFamily="34" charset="0"/>
              </a:rPr>
              <a:t> (= 21 novembre 130).</a:t>
            </a:r>
            <a:endParaRPr lang="it-IT" sz="32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5308B46-4246-45CF-8E6C-1EBE6FE37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71" y="3135568"/>
            <a:ext cx="3212757" cy="34290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6B6C927-061A-4C38-9166-44F104CEB0DB}"/>
              </a:ext>
            </a:extLst>
          </p:cNvPr>
          <p:cNvSpPr txBox="1"/>
          <p:nvPr/>
        </p:nvSpPr>
        <p:spPr>
          <a:xfrm>
            <a:off x="2653104" y="3135568"/>
            <a:ext cx="6138332" cy="929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it-IT" sz="2800" b="1" dirty="0" err="1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ἔ</a:t>
            </a:r>
            <a:r>
              <a:rPr lang="it-IT" sz="2400" b="1" dirty="0" err="1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φ</a:t>
            </a:r>
            <a:r>
              <a:rPr lang="el-GR" sz="2400" b="1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η </a:t>
            </a:r>
            <a:r>
              <a:rPr lang="el-GR" sz="2400" b="1" dirty="0">
                <a:latin typeface="IFAO-Grec Unicode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ὦ </a:t>
            </a:r>
            <a:r>
              <a:rPr lang="it-IT" sz="2400" b="1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κ</a:t>
            </a:r>
            <a:r>
              <a:rPr lang="el-GR" sz="2400" b="1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ά</a:t>
            </a:r>
            <a:r>
              <a:rPr lang="it-IT" sz="2400" b="1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ε</a:t>
            </a:r>
            <a:r>
              <a:rPr lang="el-GR" sz="2400" b="1" dirty="0">
                <a:latin typeface="IFAO-Grec Unicode" panose="020206030504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(σαρ)</a:t>
            </a:r>
            <a:endParaRPr lang="it-IT" sz="2400" b="1" dirty="0">
              <a:latin typeface="IFAO-Grec Unicode" panose="020206030504050203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it-IT" sz="2400" b="1" dirty="0">
                <a:latin typeface="IFAO-Grec Unicode" panose="02020603050405020304" pitchFamily="18" charset="0"/>
                <a:ea typeface="Calibri" panose="020F0502020204030204" pitchFamily="34" charset="0"/>
              </a:rPr>
              <a:t>Disse: «O Cesare!»</a:t>
            </a:r>
            <a:endParaRPr lang="it-IT" sz="32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84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048A76-901C-4150-A046-62FFD428C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0"/>
            <a:ext cx="10353761" cy="1326321"/>
          </a:xfrm>
        </p:spPr>
        <p:txBody>
          <a:bodyPr/>
          <a:lstStyle/>
          <a:p>
            <a:r>
              <a:rPr lang="it-IT" cap="none" dirty="0"/>
              <a:t>Romani in Egitto prima del 31 a.C.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B88668-8D24-41DD-897F-C7E733887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5133" y="1066799"/>
            <a:ext cx="7416800" cy="5494867"/>
          </a:xfrm>
        </p:spPr>
        <p:txBody>
          <a:bodyPr>
            <a:normAutofit fontScale="92500" lnSpcReduction="20000"/>
          </a:bodyPr>
          <a:lstStyle/>
          <a:p>
            <a:r>
              <a:rPr lang="it-IT" dirty="0" err="1"/>
              <a:t>P.Tebt</a:t>
            </a:r>
            <a:r>
              <a:rPr lang="it-IT" dirty="0"/>
              <a:t>. I 33, 17 marzo 112 a.C.</a:t>
            </a:r>
          </a:p>
          <a:p>
            <a:r>
              <a:rPr lang="it-IT" dirty="0"/>
              <a:t>Archivio di </a:t>
            </a:r>
            <a:r>
              <a:rPr lang="it-IT" dirty="0" err="1"/>
              <a:t>Menches</a:t>
            </a:r>
            <a:r>
              <a:rPr lang="it-IT" dirty="0"/>
              <a:t>, </a:t>
            </a:r>
            <a:r>
              <a:rPr lang="it-IT" i="1" dirty="0" err="1"/>
              <a:t>komogrammateus</a:t>
            </a:r>
            <a:r>
              <a:rPr lang="it-IT" dirty="0"/>
              <a:t> di </a:t>
            </a:r>
            <a:r>
              <a:rPr lang="it-IT" dirty="0" err="1"/>
              <a:t>Kerkeosiris</a:t>
            </a:r>
            <a:endParaRPr lang="it-IT" dirty="0"/>
          </a:p>
          <a:p>
            <a:r>
              <a:rPr lang="it-IT" dirty="0"/>
              <a:t>Ritrovato nei </a:t>
            </a:r>
            <a:r>
              <a:rPr lang="it-IT" i="1" dirty="0"/>
              <a:t>cartonnage</a:t>
            </a:r>
            <a:r>
              <a:rPr lang="it-IT" dirty="0"/>
              <a:t> dei coccodrilli di </a:t>
            </a:r>
            <a:r>
              <a:rPr lang="it-IT" dirty="0" err="1"/>
              <a:t>Tebtynis</a:t>
            </a:r>
            <a:endParaRPr lang="it-IT" dirty="0"/>
          </a:p>
          <a:p>
            <a:r>
              <a:rPr lang="it-IT" sz="2000" b="0" i="0" u="none" strike="noStrike" baseline="0" dirty="0" err="1">
                <a:latin typeface="IFAO-GrecUnicode"/>
              </a:rPr>
              <a:t>Erm</a:t>
            </a:r>
            <a:r>
              <a:rPr lang="it-IT" sz="2000" b="0" i="0" u="none" strike="noStrike" baseline="0" dirty="0">
                <a:latin typeface="IFAO-GrecUnicode"/>
              </a:rPr>
              <a:t>… a Oro, saluti. È allegata copia della lettera ad Asclepiade: assicurati che le sue istruzioni siano seguite. Sta’ bene. Anno 5, </a:t>
            </a:r>
            <a:r>
              <a:rPr lang="it-IT" sz="2000" b="0" i="0" u="none" strike="noStrike" baseline="0" dirty="0" err="1">
                <a:latin typeface="IFAO-GrecUnicode"/>
              </a:rPr>
              <a:t>Xandikos</a:t>
            </a:r>
            <a:r>
              <a:rPr lang="it-IT" sz="2000" b="0" i="0" u="none" strike="noStrike" baseline="0" dirty="0">
                <a:latin typeface="IFAO-GrecUnicode"/>
              </a:rPr>
              <a:t> 17, </a:t>
            </a:r>
            <a:r>
              <a:rPr lang="it-IT" sz="2000" b="0" i="0" u="none" strike="noStrike" baseline="0" dirty="0" err="1">
                <a:latin typeface="IFAO-GrecUnicode"/>
              </a:rPr>
              <a:t>Mecheir</a:t>
            </a:r>
            <a:r>
              <a:rPr lang="it-IT" sz="2000" b="0" i="0" u="none" strike="noStrike" baseline="0" dirty="0">
                <a:latin typeface="IFAO-GrecUnicode"/>
              </a:rPr>
              <a:t> 17. </a:t>
            </a:r>
            <a:br>
              <a:rPr lang="it-IT" sz="2000" b="0" i="0" u="none" strike="noStrike" baseline="0" dirty="0">
                <a:latin typeface="IFAO-GrecUnicode"/>
              </a:rPr>
            </a:br>
            <a:r>
              <a:rPr lang="it-IT" sz="2000" b="0" i="0" u="none" strike="noStrike" baseline="0" dirty="0">
                <a:latin typeface="IFAO-GrecUnicode"/>
              </a:rPr>
              <a:t>Ad Asclepiade. Lucio </a:t>
            </a:r>
            <a:r>
              <a:rPr lang="it-IT" sz="2000" b="0" i="0" u="none" strike="noStrike" baseline="0" dirty="0" err="1">
                <a:latin typeface="IFAO-GrecUnicode"/>
              </a:rPr>
              <a:t>Memmio</a:t>
            </a:r>
            <a:r>
              <a:rPr lang="it-IT" sz="2000" b="0" i="0" u="none" strike="noStrike" baseline="0" dirty="0">
                <a:latin typeface="IFAO-GrecUnicode"/>
              </a:rPr>
              <a:t>, un senatore romano, che occupa una posizione di grande dignità e onore, sta compiendo il viaggio da Alessandria al distretto </a:t>
            </a:r>
            <a:r>
              <a:rPr lang="it-IT" sz="2000" b="0" i="0" u="none" strike="noStrike" baseline="0" dirty="0" err="1">
                <a:latin typeface="IFAO-GrecUnicode"/>
              </a:rPr>
              <a:t>Arsinoite</a:t>
            </a:r>
            <a:r>
              <a:rPr lang="it-IT" sz="2000" b="0" i="0" u="none" strike="noStrike" baseline="0" dirty="0">
                <a:latin typeface="IFAO-GrecUnicode"/>
              </a:rPr>
              <a:t> per effettuare una visita. Fa’ che sia ricevuto con speciale magnificenza, e assicurati che le camere siano preparate nei punti appropriati e che gli approdi siano pronti per loro, e che i doni di ospitalità sottoscritti gli siano presentati all’approdo, e che siano approntati l’arredamento della camera, i soliti bocconcini per </a:t>
            </a:r>
            <a:r>
              <a:rPr lang="it-IT" sz="2000" b="0" i="0" u="none" strike="noStrike" baseline="0" dirty="0" err="1">
                <a:latin typeface="IFAO-GrecUnicode"/>
              </a:rPr>
              <a:t>Petesouchos</a:t>
            </a:r>
            <a:r>
              <a:rPr lang="it-IT" sz="2000" b="0" i="0" u="none" strike="noStrike" baseline="0" dirty="0">
                <a:latin typeface="IFAO-GrecUnicode"/>
              </a:rPr>
              <a:t> e i coccodrilli, tutto il necessario per la visita al Labirinto, e le offerte e i sacrifici. In generale, compi i massimi sforzi in tutto affinché l’ospite sia soddisfatto, e mostra il massimo zelo…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E12DB96-11B8-444D-93BE-EF781A447E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039" t="4850" r="4658" b="12223"/>
          <a:stretch/>
        </p:blipFill>
        <p:spPr>
          <a:xfrm>
            <a:off x="359020" y="984258"/>
            <a:ext cx="4104456" cy="568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889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47962" y="-355526"/>
            <a:ext cx="8534400" cy="1507067"/>
          </a:xfrm>
        </p:spPr>
        <p:txBody>
          <a:bodyPr/>
          <a:lstStyle/>
          <a:p>
            <a:r>
              <a:rPr lang="it-IT" cap="none" dirty="0"/>
              <a:t>I lavori </a:t>
            </a:r>
            <a:r>
              <a:rPr lang="it-IT" cap="none" dirty="0" err="1"/>
              <a:t>comàtici</a:t>
            </a:r>
            <a:endParaRPr lang="it-IT" cap="none" dirty="0"/>
          </a:p>
        </p:txBody>
      </p:sp>
      <p:sp>
        <p:nvSpPr>
          <p:cNvPr id="7" name="Rettangolo 6"/>
          <p:cNvSpPr/>
          <p:nvPr/>
        </p:nvSpPr>
        <p:spPr>
          <a:xfrm>
            <a:off x="5919451" y="2551837"/>
            <a:ext cx="67778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ἔτους κβ Αὐτοκράτορος Καίσαρος</a:t>
            </a:r>
            <a:br>
              <a:rPr lang="el-GR" dirty="0"/>
            </a:br>
            <a:r>
              <a:rPr lang="el-GR" dirty="0"/>
              <a:t>Τίτου Αἰλίου Ἁδριανοῦ Ἀντωνίνου</a:t>
            </a:r>
            <a:br>
              <a:rPr lang="el-GR" dirty="0"/>
            </a:br>
            <a:r>
              <a:rPr lang="el-GR" dirty="0"/>
              <a:t>Σεβαστοῦ Εὐσεβ̣[οῦς. (</a:t>
            </a:r>
            <a:r>
              <a:rPr lang="it-IT" dirty="0"/>
              <a:t>(</a:t>
            </a:r>
            <a:r>
              <a:rPr lang="it-IT" dirty="0" err="1"/>
              <a:t>m2</a:t>
            </a:r>
            <a:r>
              <a:rPr lang="it-IT" dirty="0"/>
              <a:t>)) </a:t>
            </a:r>
            <a:r>
              <a:rPr lang="el-GR" dirty="0"/>
              <a:t>ε]ἴργ(ασται) ὑπὲρ χω(ματικῶν)</a:t>
            </a:r>
            <a:br>
              <a:rPr lang="el-GR" dirty="0"/>
            </a:br>
            <a:r>
              <a:rPr lang="el-GR" dirty="0"/>
              <a:t>τοῦ αὐτοῦ κβ (ἔτους) Παῦ(νι) λ ἕως Ἐπ⟨ε⟩ὶφ δ</a:t>
            </a:r>
            <a:br>
              <a:rPr lang="el-GR" dirty="0"/>
            </a:br>
            <a:r>
              <a:rPr lang="el-GR" dirty="0"/>
              <a:t>ἐν ὀρ⟨ε⟩ινῇ Πολ(έμωνος) Τεπτύ(νεως) (</a:t>
            </a:r>
            <a:r>
              <a:rPr lang="it-IT" dirty="0"/>
              <a:t>(</a:t>
            </a:r>
            <a:r>
              <a:rPr lang="it-IT" dirty="0" err="1"/>
              <a:t>m3</a:t>
            </a:r>
            <a:r>
              <a:rPr lang="it-IT" dirty="0"/>
              <a:t>)) </a:t>
            </a:r>
            <a:r>
              <a:rPr lang="el-GR" dirty="0"/>
              <a:t>Ἑρμῆς</a:t>
            </a:r>
            <a:br>
              <a:rPr lang="el-GR" dirty="0"/>
            </a:br>
            <a:r>
              <a:rPr lang="el-GR" dirty="0"/>
              <a:t>ἀπάτωρ μη(τρὸς) Ταφορ(σάιτος</a:t>
            </a:r>
            <a:r>
              <a:rPr lang="it-IT" dirty="0"/>
              <a:t> </a:t>
            </a:r>
            <a:r>
              <a:rPr lang="el-GR" dirty="0"/>
              <a:t>?)</a:t>
            </a:r>
            <a:endParaRPr lang="it-IT" dirty="0"/>
          </a:p>
        </p:txBody>
      </p:sp>
      <p:sp>
        <p:nvSpPr>
          <p:cNvPr id="11" name="Rettangolo 10"/>
          <p:cNvSpPr/>
          <p:nvPr/>
        </p:nvSpPr>
        <p:spPr>
          <a:xfrm>
            <a:off x="5807102" y="471043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>
                <a:solidFill>
                  <a:srgbClr val="FFFFFF"/>
                </a:solidFill>
                <a:latin typeface="Times-Roman"/>
              </a:rPr>
              <a:t>Anno 22 dell’Imperatore Cesare Tito Elio Adriano Antonino Augusto Pio. ((m2)) Ha lavorato ai (lavori) </a:t>
            </a:r>
            <a:r>
              <a:rPr lang="it-IT" dirty="0" err="1">
                <a:solidFill>
                  <a:srgbClr val="FFFFFF"/>
                </a:solidFill>
                <a:latin typeface="Times-Roman"/>
              </a:rPr>
              <a:t>comatici</a:t>
            </a:r>
            <a:r>
              <a:rPr lang="it-IT" dirty="0">
                <a:solidFill>
                  <a:srgbClr val="FFFFFF"/>
                </a:solidFill>
                <a:latin typeface="Times-Roman"/>
              </a:rPr>
              <a:t> dello stesso anno 22 da </a:t>
            </a:r>
            <a:r>
              <a:rPr lang="it-IT" dirty="0" err="1">
                <a:solidFill>
                  <a:srgbClr val="FFFFFF"/>
                </a:solidFill>
                <a:latin typeface="Times-Roman"/>
              </a:rPr>
              <a:t>Pauni</a:t>
            </a:r>
            <a:r>
              <a:rPr lang="it-IT" dirty="0">
                <a:solidFill>
                  <a:srgbClr val="FFFFFF"/>
                </a:solidFill>
                <a:latin typeface="Times-Roman"/>
              </a:rPr>
              <a:t> 30 ad </a:t>
            </a:r>
            <a:r>
              <a:rPr lang="it-IT" dirty="0" err="1">
                <a:solidFill>
                  <a:srgbClr val="FFFFFF"/>
                </a:solidFill>
                <a:latin typeface="Times-Roman"/>
              </a:rPr>
              <a:t>Epiph</a:t>
            </a:r>
            <a:r>
              <a:rPr lang="it-IT" dirty="0">
                <a:solidFill>
                  <a:srgbClr val="FFFFFF"/>
                </a:solidFill>
                <a:latin typeface="Times-Roman"/>
              </a:rPr>
              <a:t> 4 nel canale di </a:t>
            </a:r>
            <a:r>
              <a:rPr lang="it-IT">
                <a:solidFill>
                  <a:srgbClr val="FFFFFF"/>
                </a:solidFill>
                <a:latin typeface="Times-Roman"/>
              </a:rPr>
              <a:t>Polemon, </a:t>
            </a:r>
            <a:r>
              <a:rPr lang="it-IT" dirty="0">
                <a:solidFill>
                  <a:srgbClr val="FFFFFF"/>
                </a:solidFill>
                <a:latin typeface="Times-Roman"/>
              </a:rPr>
              <a:t>(per conto di) </a:t>
            </a:r>
            <a:r>
              <a:rPr lang="it-IT" dirty="0" err="1">
                <a:solidFill>
                  <a:srgbClr val="FFFFFF"/>
                </a:solidFill>
                <a:latin typeface="Times-Roman"/>
              </a:rPr>
              <a:t>Tebtynis</a:t>
            </a:r>
            <a:r>
              <a:rPr lang="it-IT" dirty="0">
                <a:solidFill>
                  <a:srgbClr val="FFFFFF"/>
                </a:solidFill>
                <a:latin typeface="Times-Roman"/>
              </a:rPr>
              <a:t>, ((m3)) Hermes, privo di padre, la cui madre è </a:t>
            </a:r>
            <a:r>
              <a:rPr lang="it-IT" dirty="0" err="1">
                <a:solidFill>
                  <a:srgbClr val="FFFFFF"/>
                </a:solidFill>
                <a:latin typeface="Times-Roman"/>
              </a:rPr>
              <a:t>Tephor</a:t>
            </a:r>
            <a:r>
              <a:rPr lang="it-IT" dirty="0">
                <a:solidFill>
                  <a:srgbClr val="FFFFFF"/>
                </a:solidFill>
                <a:latin typeface="Times-Roman"/>
              </a:rPr>
              <a:t>(</a:t>
            </a:r>
            <a:r>
              <a:rPr lang="it-IT" dirty="0" err="1">
                <a:solidFill>
                  <a:srgbClr val="FFFFFF"/>
                </a:solidFill>
                <a:latin typeface="Times-Roman"/>
              </a:rPr>
              <a:t>sais</a:t>
            </a:r>
            <a:r>
              <a:rPr lang="it-IT" dirty="0">
                <a:solidFill>
                  <a:srgbClr val="FFFFFF"/>
                </a:solidFill>
                <a:latin typeface="Times-Roman"/>
              </a:rPr>
              <a:t>).</a:t>
            </a:r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628" y="2147563"/>
            <a:ext cx="5400090" cy="4565025"/>
          </a:xfrm>
          <a:prstGeom prst="rect">
            <a:avLst/>
          </a:prstGeom>
        </p:spPr>
      </p:pic>
      <p:sp>
        <p:nvSpPr>
          <p:cNvPr id="14" name="Segnaposto testo 3"/>
          <p:cNvSpPr txBox="1">
            <a:spLocks/>
          </p:cNvSpPr>
          <p:nvPr/>
        </p:nvSpPr>
        <p:spPr>
          <a:xfrm>
            <a:off x="241190" y="1715465"/>
            <a:ext cx="11871296" cy="1247937"/>
          </a:xfrm>
          <a:prstGeom prst="rect">
            <a:avLst/>
          </a:prstGeom>
        </p:spPr>
        <p:txBody>
          <a:bodyPr rtlCol="0"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tx1"/>
                </a:solidFill>
              </a:rPr>
              <a:t>SB X 10543, </a:t>
            </a:r>
            <a:r>
              <a:rPr lang="it-IT" dirty="0" err="1">
                <a:solidFill>
                  <a:schemeClr val="tx1"/>
                </a:solidFill>
              </a:rPr>
              <a:t>Tebtynis</a:t>
            </a:r>
            <a:r>
              <a:rPr lang="it-IT" dirty="0">
                <a:solidFill>
                  <a:schemeClr val="tx1"/>
                </a:solidFill>
              </a:rPr>
              <a:t>, 159 d.C.: ricevuta per i lavori al canale «di </a:t>
            </a:r>
            <a:r>
              <a:rPr lang="it-IT" dirty="0" err="1">
                <a:solidFill>
                  <a:schemeClr val="tx1"/>
                </a:solidFill>
              </a:rPr>
              <a:t>Polemon</a:t>
            </a:r>
            <a:r>
              <a:rPr lang="it-IT" dirty="0">
                <a:solidFill>
                  <a:schemeClr val="tx1"/>
                </a:solidFill>
              </a:rPr>
              <a:t>»</a:t>
            </a:r>
          </a:p>
        </p:txBody>
      </p:sp>
      <p:sp>
        <p:nvSpPr>
          <p:cNvPr id="8" name="Segnaposto testo 3"/>
          <p:cNvSpPr txBox="1">
            <a:spLocks/>
          </p:cNvSpPr>
          <p:nvPr/>
        </p:nvSpPr>
        <p:spPr>
          <a:xfrm>
            <a:off x="241190" y="899626"/>
            <a:ext cx="12081164" cy="1247937"/>
          </a:xfrm>
          <a:prstGeom prst="rect">
            <a:avLst/>
          </a:prstGeom>
        </p:spPr>
        <p:txBody>
          <a:bodyPr rtlCol="0"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tx1"/>
                </a:solidFill>
              </a:rPr>
              <a:t>In età romana i lavori di manutenzione alle dighe e ai canali (</a:t>
            </a:r>
            <a:r>
              <a:rPr lang="it-IT" i="1" dirty="0" err="1">
                <a:solidFill>
                  <a:schemeClr val="tx1"/>
                </a:solidFill>
              </a:rPr>
              <a:t>chomatikà</a:t>
            </a:r>
            <a:r>
              <a:rPr lang="it-IT" dirty="0">
                <a:solidFill>
                  <a:schemeClr val="tx1"/>
                </a:solidFill>
              </a:rPr>
              <a:t>) sono una prestazione obbligatoria per ogni abitante d’Egitto, della durata di 5 giorni (</a:t>
            </a:r>
            <a:r>
              <a:rPr lang="it-IT" i="1" dirty="0" err="1">
                <a:solidFill>
                  <a:schemeClr val="tx1"/>
                </a:solidFill>
              </a:rPr>
              <a:t>penthemeros</a:t>
            </a:r>
            <a:r>
              <a:rPr lang="it-IT" dirty="0">
                <a:solidFill>
                  <a:schemeClr val="tx1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7065934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9599" y="-284302"/>
            <a:ext cx="10912802" cy="1507067"/>
          </a:xfrm>
        </p:spPr>
        <p:txBody>
          <a:bodyPr/>
          <a:lstStyle/>
          <a:p>
            <a:r>
              <a:rPr lang="it-IT" cap="none" dirty="0"/>
              <a:t>La </a:t>
            </a:r>
            <a:r>
              <a:rPr lang="it-IT" i="1" cap="none" dirty="0" err="1"/>
              <a:t>charta</a:t>
            </a:r>
            <a:r>
              <a:rPr lang="it-IT" i="1" cap="none" dirty="0"/>
              <a:t> borgiana </a:t>
            </a:r>
            <a:r>
              <a:rPr lang="it-IT" cap="none" dirty="0"/>
              <a:t>(</a:t>
            </a:r>
            <a:r>
              <a:rPr lang="it-IT" cap="none" dirty="0" err="1"/>
              <a:t>P.Schow</a:t>
            </a:r>
            <a:r>
              <a:rPr lang="it-IT" cap="none" dirty="0"/>
              <a:t> = SB I 5124)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7" y="172899"/>
            <a:ext cx="12096713" cy="479599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081FDE4-6B08-47D5-B872-9B3FE8095CE2}"/>
              </a:ext>
            </a:extLst>
          </p:cNvPr>
          <p:cNvSpPr txBox="1"/>
          <p:nvPr/>
        </p:nvSpPr>
        <p:spPr>
          <a:xfrm>
            <a:off x="237066" y="4256887"/>
            <a:ext cx="718499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acquistato da un mercante italiano e donato nel 1778 al cardinale Stefano Borgia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decifrato dallo studioso danese Niels </a:t>
            </a:r>
            <a:r>
              <a:rPr lang="it-IT" dirty="0" err="1"/>
              <a:t>Iversen</a:t>
            </a:r>
            <a:r>
              <a:rPr lang="it-IT" dirty="0"/>
              <a:t> </a:t>
            </a:r>
            <a:r>
              <a:rPr lang="it-IT" dirty="0" err="1"/>
              <a:t>Schow</a:t>
            </a:r>
            <a:endParaRPr lang="it-IT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contiene l'elenco degli operai provenienti dalla citta di </a:t>
            </a:r>
            <a:r>
              <a:rPr lang="it-IT" dirty="0" err="1"/>
              <a:t>Ptolemais</a:t>
            </a:r>
            <a:r>
              <a:rPr lang="it-IT" dirty="0"/>
              <a:t> </a:t>
            </a:r>
            <a:r>
              <a:rPr lang="it-IT" dirty="0" err="1"/>
              <a:t>Hormou</a:t>
            </a:r>
            <a:r>
              <a:rPr lang="it-IT" dirty="0"/>
              <a:t>, addetti ai lavori di canalizzazione a </a:t>
            </a:r>
            <a:r>
              <a:rPr lang="it-IT" dirty="0" err="1"/>
              <a:t>Tebtynis</a:t>
            </a:r>
            <a:r>
              <a:rPr lang="it-IT" dirty="0"/>
              <a:t> nel 193 d.C.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0A9C63E-0EC5-4A78-9A18-BDA0AA7BD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5142" y="4508086"/>
            <a:ext cx="1457325" cy="176450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AB16BDE-9CF4-44E2-9FBA-D76C626B8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066" y="4508086"/>
            <a:ext cx="1671893" cy="174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531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73" b="60182"/>
          <a:stretch/>
        </p:blipFill>
        <p:spPr>
          <a:xfrm>
            <a:off x="2719772" y="0"/>
            <a:ext cx="7126962" cy="462404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b="18945"/>
          <a:stretch/>
        </p:blipFill>
        <p:spPr>
          <a:xfrm>
            <a:off x="189444" y="4690299"/>
            <a:ext cx="5745689" cy="211689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8C88AED-44C5-494F-8ACB-2D3DE440417B}"/>
              </a:ext>
            </a:extLst>
          </p:cNvPr>
          <p:cNvSpPr txBox="1"/>
          <p:nvPr/>
        </p:nvSpPr>
        <p:spPr>
          <a:xfrm>
            <a:off x="6079067" y="4690299"/>
            <a:ext cx="607589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/>
              <a:t>Lista nominativa di coloro che hanno operato ai lavori </a:t>
            </a:r>
            <a:r>
              <a:rPr lang="it-IT" sz="1400" dirty="0" err="1"/>
              <a:t>comatici</a:t>
            </a:r>
            <a:r>
              <a:rPr lang="it-IT" sz="1400" dirty="0"/>
              <a:t> di </a:t>
            </a:r>
            <a:r>
              <a:rPr lang="it-IT" sz="1400" dirty="0" err="1"/>
              <a:t>Tebtynis</a:t>
            </a:r>
            <a:r>
              <a:rPr lang="it-IT" sz="1400" dirty="0"/>
              <a:t> dell’anno 33, dal 10 al 14 di </a:t>
            </a:r>
            <a:r>
              <a:rPr lang="it-IT" sz="1400" dirty="0" err="1"/>
              <a:t>Mecheir</a:t>
            </a:r>
            <a:r>
              <a:rPr lang="it-IT" sz="1400" dirty="0"/>
              <a:t> [= 4-8 febbraio 193, 33° anno di Commodo], 181 uomini di </a:t>
            </a:r>
            <a:r>
              <a:rPr lang="it-IT" sz="1400" dirty="0" err="1"/>
              <a:t>Ptolemais</a:t>
            </a:r>
            <a:r>
              <a:rPr lang="it-IT" sz="1400" dirty="0"/>
              <a:t> </a:t>
            </a:r>
            <a:r>
              <a:rPr lang="it-IT" sz="1400" dirty="0" err="1"/>
              <a:t>Hormou</a:t>
            </a:r>
            <a:r>
              <a:rPr lang="it-IT" sz="1400" dirty="0"/>
              <a:t>, di cui la lista nominativa:</a:t>
            </a:r>
          </a:p>
          <a:p>
            <a:pPr marL="285750" indent="-285750">
              <a:buFontTx/>
              <a:buChar char="-"/>
            </a:pPr>
            <a:r>
              <a:rPr lang="it-IT" sz="1400" dirty="0" err="1"/>
              <a:t>Sarapion</a:t>
            </a:r>
            <a:r>
              <a:rPr lang="it-IT" sz="1400" dirty="0"/>
              <a:t> figlio di </a:t>
            </a:r>
            <a:r>
              <a:rPr lang="it-IT" sz="1400" dirty="0" err="1"/>
              <a:t>Stotoetis</a:t>
            </a:r>
            <a:r>
              <a:rPr lang="it-IT" sz="1400" dirty="0"/>
              <a:t>, nipote di </a:t>
            </a:r>
            <a:r>
              <a:rPr lang="it-IT" sz="1400" dirty="0" err="1"/>
              <a:t>Chairemon</a:t>
            </a:r>
            <a:r>
              <a:rPr lang="it-IT" sz="1400" dirty="0"/>
              <a:t>, di madre </a:t>
            </a:r>
            <a:r>
              <a:rPr lang="it-IT" sz="1400" dirty="0" err="1"/>
              <a:t>Thenapunchis</a:t>
            </a:r>
            <a:r>
              <a:rPr lang="it-IT" sz="1400" dirty="0"/>
              <a:t>;</a:t>
            </a:r>
          </a:p>
          <a:p>
            <a:pPr marL="285750" indent="-285750">
              <a:buFontTx/>
              <a:buChar char="-"/>
            </a:pPr>
            <a:r>
              <a:rPr lang="it-IT" sz="1400" dirty="0" err="1"/>
              <a:t>Protas</a:t>
            </a:r>
            <a:r>
              <a:rPr lang="it-IT" sz="1400" dirty="0"/>
              <a:t>, suo fratello, di madre la stessa;</a:t>
            </a:r>
          </a:p>
          <a:p>
            <a:pPr marL="285750" indent="-285750">
              <a:buFontTx/>
              <a:buChar char="-"/>
            </a:pPr>
            <a:r>
              <a:rPr lang="it-IT" sz="1400" dirty="0" err="1"/>
              <a:t>Sarapion</a:t>
            </a:r>
            <a:r>
              <a:rPr lang="it-IT" sz="1400" dirty="0"/>
              <a:t>, altro suo fratello, di madre la stessa;</a:t>
            </a:r>
          </a:p>
          <a:p>
            <a:pPr marL="285750" indent="-285750">
              <a:buFontTx/>
              <a:buChar char="-"/>
            </a:pPr>
            <a:r>
              <a:rPr lang="it-IT" sz="1400" dirty="0" err="1"/>
              <a:t>Paueites</a:t>
            </a:r>
            <a:r>
              <a:rPr lang="it-IT" sz="1400" dirty="0"/>
              <a:t> figlio di </a:t>
            </a:r>
            <a:r>
              <a:rPr lang="it-IT" sz="1400" dirty="0" err="1"/>
              <a:t>Herakleus</a:t>
            </a:r>
            <a:r>
              <a:rPr lang="it-IT" sz="1400" dirty="0"/>
              <a:t>, di madre Eirene;</a:t>
            </a:r>
          </a:p>
          <a:p>
            <a:pPr marL="285750" indent="-285750">
              <a:buFontTx/>
              <a:buChar char="-"/>
            </a:pPr>
            <a:r>
              <a:rPr lang="it-IT" sz="1400" dirty="0" err="1"/>
              <a:t>Korax</a:t>
            </a:r>
            <a:r>
              <a:rPr lang="it-IT" sz="1400" dirty="0"/>
              <a:t> schiavo … di madre …</a:t>
            </a:r>
          </a:p>
        </p:txBody>
      </p:sp>
    </p:spTree>
    <p:extLst>
      <p:ext uri="{BB962C8B-B14F-4D97-AF65-F5344CB8AC3E}">
        <p14:creationId xmlns:p14="http://schemas.microsoft.com/office/powerpoint/2010/main" val="2831001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8F072BBB-B62E-4433-A215-EC82D849E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426" y="140072"/>
            <a:ext cx="8052814" cy="444039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0419C88-381A-4B56-B99C-4202F45D9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60" y="140072"/>
            <a:ext cx="3604669" cy="2576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A4CB9CC8-5234-42B7-B2DF-669B0F43E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0888" y="1580232"/>
            <a:ext cx="1179022" cy="584775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</a:t>
            </a: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+mn-cs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F9C9B5B-2A72-4BFC-9D4B-1D16D93ECC8B}"/>
              </a:ext>
            </a:extLst>
          </p:cNvPr>
          <p:cNvSpPr txBox="1"/>
          <p:nvPr/>
        </p:nvSpPr>
        <p:spPr>
          <a:xfrm>
            <a:off x="198760" y="2828835"/>
            <a:ext cx="360466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Stagione invernale 1899/1900, spedizione archeologica condotta dai papirologi inglesi Bernard </a:t>
            </a:r>
            <a:r>
              <a:rPr lang="it-IT" dirty="0" err="1"/>
              <a:t>Grenfell</a:t>
            </a:r>
            <a:r>
              <a:rPr lang="it-IT" dirty="0"/>
              <a:t> e Arthur Hunt, finanziata per l’Università della California dalla filantropa Phoebe Hearst </a:t>
            </a:r>
          </a:p>
          <a:p>
            <a:endParaRPr lang="it-IT" dirty="0"/>
          </a:p>
          <a:p>
            <a:r>
              <a:rPr lang="it-IT" dirty="0"/>
              <a:t>Nei cartonnage dei coccodrilli trovano numerosi papiri, tra cui l’archivio di </a:t>
            </a:r>
            <a:r>
              <a:rPr lang="it-IT" dirty="0" err="1"/>
              <a:t>Menches</a:t>
            </a:r>
            <a:r>
              <a:rPr lang="it-IT" dirty="0"/>
              <a:t>, </a:t>
            </a:r>
            <a:r>
              <a:rPr lang="it-IT" dirty="0" err="1"/>
              <a:t>komogrammateus</a:t>
            </a:r>
            <a:r>
              <a:rPr lang="it-IT" dirty="0"/>
              <a:t> di </a:t>
            </a:r>
            <a:r>
              <a:rPr lang="it-IT" dirty="0" err="1"/>
              <a:t>Kerkeosiris</a:t>
            </a:r>
            <a:r>
              <a:rPr lang="it-IT" dirty="0"/>
              <a:t> (119-110 a.C. ca.)</a:t>
            </a:r>
          </a:p>
        </p:txBody>
      </p:sp>
    </p:spTree>
    <p:extLst>
      <p:ext uri="{BB962C8B-B14F-4D97-AF65-F5344CB8AC3E}">
        <p14:creationId xmlns:p14="http://schemas.microsoft.com/office/powerpoint/2010/main" val="501937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C6A871-6802-4877-85AB-ABC472C37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0"/>
            <a:ext cx="10353761" cy="1326321"/>
          </a:xfrm>
        </p:spPr>
        <p:txBody>
          <a:bodyPr/>
          <a:lstStyle/>
          <a:p>
            <a:r>
              <a:rPr lang="it-IT" cap="none" dirty="0"/>
              <a:t>Il mistero del Labirinto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8E883D0-8300-4DA4-A1C8-460B18258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000" dirty="0"/>
              <a:t>[Gli Egiziani] decisero anche di lasciare un monumento in comune e in base a questa decisione costruirono un labirinto, che si trova poco al di sopra del lago </a:t>
            </a:r>
            <a:r>
              <a:rPr lang="it-IT" sz="2000" dirty="0" err="1"/>
              <a:t>Moeris</a:t>
            </a:r>
            <a:r>
              <a:rPr lang="it-IT" sz="2000" dirty="0"/>
              <a:t>, circa all’altezza della città chiamata </a:t>
            </a:r>
            <a:r>
              <a:rPr lang="it-IT" sz="2000" dirty="0" err="1"/>
              <a:t>Crocodilopoli</a:t>
            </a:r>
            <a:r>
              <a:rPr lang="it-IT" sz="2000" dirty="0"/>
              <a:t>. Io l’ho visto ed è superiore a ogni descrizione. Se uno infatti mettesse insieme le mura e le opere che i Greci hanno compiuto, esse per lavoro e per spesa apparirebbero inferiori a questo labirinto. Eppure sono ben degni di menzione sia il tempio di Efeso sia quello di Samo. Sebbene le piramidi fossero superiori ad ogni descrizione e ciascuna di loro equivalesse a molte opere greche, anche grandi, il labirinto tuttavia supera anche le piramidi.. (</a:t>
            </a:r>
            <a:r>
              <a:rPr lang="it-IT" sz="2000" dirty="0" err="1"/>
              <a:t>Hdt</a:t>
            </a:r>
            <a:r>
              <a:rPr lang="it-IT" sz="2000" dirty="0"/>
              <a:t>. II 148</a:t>
            </a:r>
            <a:r>
              <a:rPr lang="it-IT" dirty="0"/>
              <a:t>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1675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C6A871-6802-4877-85AB-ABC472C37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0"/>
            <a:ext cx="10353761" cy="1326321"/>
          </a:xfrm>
        </p:spPr>
        <p:txBody>
          <a:bodyPr/>
          <a:lstStyle/>
          <a:p>
            <a:r>
              <a:rPr lang="it-IT" cap="none" dirty="0"/>
              <a:t>Il mistero del Labirinto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8E883D0-8300-4DA4-A1C8-460B18258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326321"/>
            <a:ext cx="10353762" cy="537081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sz="2000" dirty="0"/>
              <a:t>Ci sono dodici cortili coperti, che hanno porte uno di fronte all’altro, sei volti a nord e sei a sud; sono contigui: all’esterno sono circondati da uno stesso muro. All’interno ci sono due ordini di stanze: quelle sotterranee e, sopra di esse, quelle al pianterreno: tremila di numero, mille e cinquecento per ciascun ordine. Noi stessi abbiamo visto e abbiamo attraversato le stanze al pianterreno: ne parliamo dunque per averle contemplate di persona; al contrario conosciamo le stanze sotterranee solo da descrizioni. Infatti, i custodi egiziani non vollero assolutamente mostrarle, dicendo che lì c’erano le sepolture dei re che in origine avevano costruito il labirinto, e quelle dei coccodrilli sacri. In tal modo, delle stanze di sotto parliamo sapendo per sentito dire, mentre invece quelle di sopra le vedemmo noi stessi: superiori a opere di uomini. Infatti, i passaggi attraverso i vestiboli e gli andirivieni attraverso i cortili, andirivieni complicatissimi, provocavano meraviglia infinita a chi passava da un cortile nelle stanze, dalle stanze in portici colonnati, dai portici colonnati in altri vestiboli e dalle stanze in altri cortili. Tutti i tetti di queste costruzioni sono di pietra, come le pareti; le pareti sono piene di figure scolpite; ogni cortile è circondato da colonne di pietra bianca, perfettamente connessa. All’angolo dove finisce il labirinto si attacca una piramide di quaranta orge, su cui sono scolpite grandi figure: la strada per la piramide è stata costruita sotto terra</a:t>
            </a:r>
          </a:p>
        </p:txBody>
      </p:sp>
    </p:spTree>
    <p:extLst>
      <p:ext uri="{BB962C8B-B14F-4D97-AF65-F5344CB8AC3E}">
        <p14:creationId xmlns:p14="http://schemas.microsoft.com/office/powerpoint/2010/main" val="1663674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C6A871-6802-4877-85AB-ABC472C37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0"/>
            <a:ext cx="10353761" cy="1326321"/>
          </a:xfrm>
        </p:spPr>
        <p:txBody>
          <a:bodyPr/>
          <a:lstStyle/>
          <a:p>
            <a:r>
              <a:rPr lang="it-IT" cap="none" dirty="0"/>
              <a:t>Il mistero del Labirinto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2FD98A6-327A-4F61-88EC-85E18992D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142" y="1185332"/>
            <a:ext cx="5063067" cy="506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54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2C32AB-A42E-4851-97D9-287B9CF89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it-IT" cap="none" dirty="0"/>
              <a:t>Il tempio funerario di </a:t>
            </a:r>
            <a:r>
              <a:rPr lang="it-IT" cap="none" dirty="0" err="1"/>
              <a:t>Amenemhat</a:t>
            </a:r>
            <a:r>
              <a:rPr lang="it-IT" cap="none" dirty="0"/>
              <a:t> III </a:t>
            </a:r>
            <a:br>
              <a:rPr lang="it-IT" cap="none" dirty="0"/>
            </a:br>
            <a:r>
              <a:rPr lang="it-IT" cap="none" dirty="0"/>
              <a:t>ad Hawara	(1846-1801 a.C.)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E2A5E2F-7673-43A1-9093-C74D2BB4842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72" y="2006106"/>
            <a:ext cx="4179994" cy="3948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6628759-C4D9-41DF-A428-298022343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6183" y="1681928"/>
            <a:ext cx="6759945" cy="459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66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378426" y="87086"/>
            <a:ext cx="7824206" cy="1066800"/>
          </a:xfrm>
        </p:spPr>
        <p:txBody>
          <a:bodyPr/>
          <a:lstStyle/>
          <a:p>
            <a:pPr algn="l">
              <a:lnSpc>
                <a:spcPct val="80000"/>
              </a:lnSpc>
              <a:spcBef>
                <a:spcPts val="0"/>
              </a:spcBef>
            </a:pPr>
            <a:r>
              <a:rPr lang="it-IT" sz="3600" b="0" dirty="0"/>
              <a:t>Il papiro di Cornelio Gallo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749801" y="1559412"/>
            <a:ext cx="7329110" cy="529858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buClr>
                <a:srgbClr val="404040"/>
              </a:buClr>
              <a:buFont typeface="Arial"/>
              <a:buChar char="•"/>
            </a:pPr>
            <a:r>
              <a:rPr lang="it-IT" sz="2800" dirty="0" err="1"/>
              <a:t>Qasr</a:t>
            </a:r>
            <a:r>
              <a:rPr lang="it-IT" sz="2800" dirty="0"/>
              <a:t> </a:t>
            </a:r>
            <a:r>
              <a:rPr lang="it-IT" sz="2800" dirty="0" err="1"/>
              <a:t>Ibrim</a:t>
            </a:r>
            <a:r>
              <a:rPr lang="it-IT" sz="2800" dirty="0"/>
              <a:t>: </a:t>
            </a:r>
            <a:r>
              <a:rPr lang="it-IT" sz="2100" dirty="0"/>
              <a:t>scavi inglesi </a:t>
            </a:r>
            <a:r>
              <a:rPr lang="it-IT" dirty="0"/>
              <a:t>del 1978 nel sito di una città-fortezza romana al confine con la Nubia, su un bastione calcareo sulla riva del Nilo: </a:t>
            </a:r>
            <a:r>
              <a:rPr lang="it-IT" i="1" dirty="0"/>
              <a:t>Primis</a:t>
            </a:r>
            <a:r>
              <a:rPr lang="it-IT" dirty="0"/>
              <a:t>, ossia il «primo» insediamento romano in una zona così remota.</a:t>
            </a:r>
          </a:p>
          <a:p>
            <a:pPr>
              <a:lnSpc>
                <a:spcPct val="120000"/>
              </a:lnSpc>
            </a:pPr>
            <a:r>
              <a:rPr lang="it-IT" dirty="0"/>
              <a:t>Nominato primo prefetto d’Egitto, Cornelio Gallo si spinge nell’Egitto profondo per consolidare la conquista, fino a Primis, dove costruisce un fortilizio per la difesa dei confini: siamo nel 29 a.C. Ben presto il generale cade in disgrazia presso Augusto ed è indotto al suicidio; dopo di lui è nominato prefetto Gaio Petronio, che nel 25/4 a.C. consolida la posizione. </a:t>
            </a:r>
          </a:p>
          <a:p>
            <a:pPr>
              <a:lnSpc>
                <a:spcPct val="120000"/>
              </a:lnSpc>
            </a:pPr>
            <a:r>
              <a:rPr lang="it-IT" dirty="0"/>
              <a:t>Non sappiamo per quanto persiste la presenza romana a Primis. Il fatto però che il suo antico nome venga conservato in quello attuale (</a:t>
            </a:r>
            <a:r>
              <a:rPr lang="it-IT" i="1" dirty="0" err="1"/>
              <a:t>Ibrim</a:t>
            </a:r>
            <a:r>
              <a:rPr lang="it-IT" dirty="0"/>
              <a:t>) suggerisce una presenza latina duratura (è stato anche ritrovato un papiro datato al I/II sec. d.C.).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3679" y="2718906"/>
            <a:ext cx="5513423" cy="435551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957" y="87086"/>
            <a:ext cx="4231469" cy="280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9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Damascato</Template>
  <TotalTime>1167</TotalTime>
  <Words>3512</Words>
  <Application>Microsoft Office PowerPoint</Application>
  <PresentationFormat>Widescreen</PresentationFormat>
  <Paragraphs>147</Paragraphs>
  <Slides>32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45" baseType="lpstr">
      <vt:lpstr>Arial</vt:lpstr>
      <vt:lpstr>Baskerville</vt:lpstr>
      <vt:lpstr>Baskerville-Normal</vt:lpstr>
      <vt:lpstr>Bookman Old Style</vt:lpstr>
      <vt:lpstr>Calibri</vt:lpstr>
      <vt:lpstr>IFAO-Grec Unicode</vt:lpstr>
      <vt:lpstr>IFAO-GrecUnicode</vt:lpstr>
      <vt:lpstr>Rockwell</vt:lpstr>
      <vt:lpstr>Symbol</vt:lpstr>
      <vt:lpstr>Times New Roman</vt:lpstr>
      <vt:lpstr>Times-Roman</vt:lpstr>
      <vt:lpstr>Wingdings 3</vt:lpstr>
      <vt:lpstr>Damask</vt:lpstr>
      <vt:lpstr>I Romani in Egitto  Papirologia LT 2024/25 – V</vt:lpstr>
      <vt:lpstr>l’Egitto romano</vt:lpstr>
      <vt:lpstr>Romani in Egitto prima del 31 a.C.</vt:lpstr>
      <vt:lpstr>Presentazione standard di PowerPoint</vt:lpstr>
      <vt:lpstr>Il mistero del Labirinto</vt:lpstr>
      <vt:lpstr>Il mistero del Labirinto</vt:lpstr>
      <vt:lpstr>Il mistero del Labirinto</vt:lpstr>
      <vt:lpstr>Il tempio funerario di Amenemhat III  ad Hawara (1846-1801 a.C.)</vt:lpstr>
      <vt:lpstr>Il papiro di Cornelio Gallo</vt:lpstr>
      <vt:lpstr>Il papiro di Cornelio Gallo</vt:lpstr>
      <vt:lpstr>Presentazione standard di PowerPoint</vt:lpstr>
      <vt:lpstr>Presentazione standard di PowerPoint</vt:lpstr>
      <vt:lpstr>Presentazione standard di PowerPoint</vt:lpstr>
      <vt:lpstr>Il censimento nell’Egitto romano</vt:lpstr>
      <vt:lpstr>Presentazione standard di PowerPoint</vt:lpstr>
      <vt:lpstr>Presentazione standard di PowerPoint</vt:lpstr>
      <vt:lpstr>l’archivio di Nemesion, esattore fiscale nell’Egitto romano</vt:lpstr>
      <vt:lpstr>Presentazione standard di PowerPoint</vt:lpstr>
      <vt:lpstr>IL SILFIO</vt:lpstr>
      <vt:lpstr>Presentazione standard di PowerPoint</vt:lpstr>
      <vt:lpstr>ARPOCRATE</vt:lpstr>
      <vt:lpstr>I problemi delle fonti storiche:  l’archivio di Nemesion e la questione giudaica</vt:lpstr>
      <vt:lpstr>la questione giudaica</vt:lpstr>
      <vt:lpstr>la questione giudaica: le fonti</vt:lpstr>
      <vt:lpstr>la questione giudaica: il papiro</vt:lpstr>
      <vt:lpstr>Il turismo ai Colossi di Memnone</vt:lpstr>
      <vt:lpstr>Il turismo ai Colossi di Memnone</vt:lpstr>
      <vt:lpstr>La visita di Adriano e gli epigrammi di Balbilla</vt:lpstr>
      <vt:lpstr>Presentazione standard di PowerPoint</vt:lpstr>
      <vt:lpstr>I lavori comàtici</vt:lpstr>
      <vt:lpstr>La charta borgiana (P.Schow = SB I 5124)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storia e cultura  dell’Egitto romano (I sec. a.C. – IV sec. d.C.)</dc:title>
  <dc:creator>admin</dc:creator>
  <cp:lastModifiedBy>Nicola Reggiani</cp:lastModifiedBy>
  <cp:revision>78</cp:revision>
  <dcterms:created xsi:type="dcterms:W3CDTF">2017-04-13T13:24:36Z</dcterms:created>
  <dcterms:modified xsi:type="dcterms:W3CDTF">2025-04-28T19:32:50Z</dcterms:modified>
</cp:coreProperties>
</file>