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3"/>
  </p:notesMasterIdLst>
  <p:sldIdLst>
    <p:sldId id="279" r:id="rId2"/>
    <p:sldId id="281" r:id="rId3"/>
    <p:sldId id="282" r:id="rId4"/>
    <p:sldId id="283" r:id="rId5"/>
    <p:sldId id="276" r:id="rId6"/>
    <p:sldId id="277" r:id="rId7"/>
    <p:sldId id="278" r:id="rId8"/>
    <p:sldId id="280" r:id="rId9"/>
    <p:sldId id="284" r:id="rId10"/>
    <p:sldId id="285" r:id="rId11"/>
    <p:sldId id="290" r:id="rId12"/>
    <p:sldId id="291" r:id="rId13"/>
    <p:sldId id="286" r:id="rId14"/>
    <p:sldId id="287" r:id="rId15"/>
    <p:sldId id="288" r:id="rId16"/>
    <p:sldId id="289" r:id="rId17"/>
    <p:sldId id="292" r:id="rId18"/>
    <p:sldId id="293" r:id="rId19"/>
    <p:sldId id="294" r:id="rId20"/>
    <p:sldId id="295" r:id="rId21"/>
    <p:sldId id="29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6" autoAdjust="0"/>
    <p:restoredTop sz="94660"/>
  </p:normalViewPr>
  <p:slideViewPr>
    <p:cSldViewPr snapToGrid="0">
      <p:cViewPr varScale="1">
        <p:scale>
          <a:sx n="113" d="100"/>
          <a:sy n="113" d="100"/>
        </p:scale>
        <p:origin x="207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7EE8-5E86-4EE7-A6E4-E9AA9B06BA06}" type="datetimeFigureOut">
              <a:rPr lang="it-IT" smtClean="0"/>
              <a:t>23/04/2025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0A-7848-44C6-9530-67DCAEA1C72B}" type="slidenum">
              <a:rPr lang="it-IT" smtClean="0"/>
              <a:t>‹N›</a:t>
            </a:fld>
            <a:endParaRPr lang="it-IT"/>
          </a:p>
        </p:txBody>
      </p:sp>
    </p:spTree>
    <p:extLst>
      <p:ext uri="{BB962C8B-B14F-4D97-AF65-F5344CB8AC3E}">
        <p14:creationId xmlns:p14="http://schemas.microsoft.com/office/powerpoint/2010/main" val="7490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67C00-F679-4C51-9894-9E2214E5C2F1}" type="slidenum">
              <a:rPr kumimoji="0" lang="en-US" sz="1200" b="0" i="0" u="none" strike="noStrike" kern="1200" cap="none" spc="0" normalizeH="0" baseline="0" noProof="0">
                <a:ln>
                  <a:noFill/>
                </a:ln>
                <a:solidFill>
                  <a:srgbClr val="31312F"/>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31312F"/>
              </a:solidFill>
              <a:effectLst/>
              <a:uLnTx/>
              <a:uFillTx/>
              <a:latin typeface="Franklin Gothic Medium"/>
              <a:ea typeface="+mn-ea"/>
              <a:cs typeface="+mn-cs"/>
            </a:endParaRPr>
          </a:p>
        </p:txBody>
      </p:sp>
    </p:spTree>
    <p:extLst>
      <p:ext uri="{BB962C8B-B14F-4D97-AF65-F5344CB8AC3E}">
        <p14:creationId xmlns:p14="http://schemas.microsoft.com/office/powerpoint/2010/main" val="320361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67C00-F679-4C51-9894-9E2214E5C2F1}" type="slidenum">
              <a:rPr kumimoji="0" lang="en-US" sz="1200" b="0" i="0" u="none" strike="noStrike" kern="1200" cap="none" spc="0" normalizeH="0" baseline="0" noProof="0">
                <a:ln>
                  <a:noFill/>
                </a:ln>
                <a:solidFill>
                  <a:srgbClr val="31312F"/>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31312F"/>
              </a:solidFill>
              <a:effectLst/>
              <a:uLnTx/>
              <a:uFillTx/>
              <a:latin typeface="Franklin Gothic Medium"/>
              <a:ea typeface="+mn-ea"/>
              <a:cs typeface="+mn-cs"/>
            </a:endParaRPr>
          </a:p>
        </p:txBody>
      </p:sp>
    </p:spTree>
    <p:extLst>
      <p:ext uri="{BB962C8B-B14F-4D97-AF65-F5344CB8AC3E}">
        <p14:creationId xmlns:p14="http://schemas.microsoft.com/office/powerpoint/2010/main" val="254297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67C00-F679-4C51-9894-9E2214E5C2F1}" type="slidenum">
              <a:rPr kumimoji="0" lang="en-US" sz="1200" b="0" i="0" u="none" strike="noStrike" kern="1200" cap="none" spc="0" normalizeH="0" baseline="0" noProof="0">
                <a:ln>
                  <a:noFill/>
                </a:ln>
                <a:solidFill>
                  <a:srgbClr val="31312F"/>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31312F"/>
              </a:solidFill>
              <a:effectLst/>
              <a:uLnTx/>
              <a:uFillTx/>
              <a:latin typeface="Franklin Gothic Medium"/>
              <a:ea typeface="+mn-ea"/>
              <a:cs typeface="+mn-cs"/>
            </a:endParaRPr>
          </a:p>
        </p:txBody>
      </p:sp>
    </p:spTree>
    <p:extLst>
      <p:ext uri="{BB962C8B-B14F-4D97-AF65-F5344CB8AC3E}">
        <p14:creationId xmlns:p14="http://schemas.microsoft.com/office/powerpoint/2010/main" val="836178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67C00-F679-4C51-9894-9E2214E5C2F1}" type="slidenum">
              <a:rPr kumimoji="0" lang="en-US" sz="1200" b="0" i="0" u="none" strike="noStrike" kern="1200" cap="none" spc="0" normalizeH="0" baseline="0" noProof="0">
                <a:ln>
                  <a:noFill/>
                </a:ln>
                <a:solidFill>
                  <a:srgbClr val="31312F"/>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31312F"/>
              </a:solidFill>
              <a:effectLst/>
              <a:uLnTx/>
              <a:uFillTx/>
              <a:latin typeface="Franklin Gothic Medium"/>
              <a:ea typeface="+mn-ea"/>
              <a:cs typeface="+mn-cs"/>
            </a:endParaRPr>
          </a:p>
        </p:txBody>
      </p:sp>
    </p:spTree>
    <p:extLst>
      <p:ext uri="{BB962C8B-B14F-4D97-AF65-F5344CB8AC3E}">
        <p14:creationId xmlns:p14="http://schemas.microsoft.com/office/powerpoint/2010/main" val="2948689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hidden">
          <a:xfrm>
            <a:off x="915924" y="0"/>
            <a:ext cx="7178040" cy="5943600"/>
          </a:xfrm>
          <a:prstGeom prst="rect">
            <a:avLst/>
          </a:prstGeom>
          <a:solidFill>
            <a:schemeClr val="bg1"/>
          </a:solid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itle 1"/>
          <p:cNvSpPr>
            <a:spLocks noGrp="1"/>
          </p:cNvSpPr>
          <p:nvPr>
            <p:ph type="ctrTitle"/>
          </p:nvPr>
        </p:nvSpPr>
        <p:spPr>
          <a:xfrm>
            <a:off x="1190244" y="2514600"/>
            <a:ext cx="6629400" cy="2743200"/>
          </a:xfrm>
        </p:spPr>
        <p:txBody>
          <a:bodyPr anchor="b"/>
          <a:lstStyle>
            <a:lvl1pPr algn="l">
              <a:lnSpc>
                <a:spcPct val="80000"/>
              </a:lnSpc>
              <a:defRPr sz="6600"/>
            </a:lvl1pPr>
          </a:lstStyle>
          <a:p>
            <a:r>
              <a:rPr lang="it-IT"/>
              <a:t>Fare clic per modificare lo stile del titolo</a:t>
            </a:r>
            <a:endParaRPr lang="en-US"/>
          </a:p>
        </p:txBody>
      </p:sp>
      <p:sp>
        <p:nvSpPr>
          <p:cNvPr id="3" name="Subtitle 2"/>
          <p:cNvSpPr>
            <a:spLocks noGrp="1"/>
          </p:cNvSpPr>
          <p:nvPr>
            <p:ph type="subTitle" idx="1"/>
          </p:nvPr>
        </p:nvSpPr>
        <p:spPr>
          <a:xfrm>
            <a:off x="1190244" y="5303520"/>
            <a:ext cx="6629400" cy="4572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Tree>
    <p:extLst>
      <p:ext uri="{BB962C8B-B14F-4D97-AF65-F5344CB8AC3E}">
        <p14:creationId xmlns:p14="http://schemas.microsoft.com/office/powerpoint/2010/main" val="168023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5389C-FACC-452B-B4C1-3BD186F45CB8}"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173990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0512" y="419099"/>
            <a:ext cx="2086087" cy="5753101"/>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1295400" y="419099"/>
            <a:ext cx="7277100" cy="5753101"/>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CE844-3C76-42C8-BBA9-088C96A067BA}"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425646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4594C-40D9-4922-A63A-E4D7E3C24D49}"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186780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hidden">
          <a:xfrm>
            <a:off x="-1" y="1676400"/>
            <a:ext cx="9313683" cy="4267200"/>
          </a:xfrm>
          <a:prstGeom prst="rect">
            <a:avLst/>
          </a:prstGeom>
          <a:solidFill>
            <a:schemeClr val="bg1"/>
          </a:solid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itle 1"/>
          <p:cNvSpPr>
            <a:spLocks noGrp="1"/>
          </p:cNvSpPr>
          <p:nvPr>
            <p:ph type="title"/>
          </p:nvPr>
        </p:nvSpPr>
        <p:spPr>
          <a:xfrm>
            <a:off x="1295400" y="2212848"/>
            <a:ext cx="6217920" cy="2862262"/>
          </a:xfrm>
        </p:spPr>
        <p:txBody>
          <a:bodyPr anchor="b"/>
          <a:lstStyle>
            <a:lvl1pPr>
              <a:lnSpc>
                <a:spcPct val="80000"/>
              </a:lnSpc>
              <a:defRPr sz="5400"/>
            </a:lvl1pPr>
          </a:lstStyle>
          <a:p>
            <a:r>
              <a:rPr lang="it-IT"/>
              <a:t>Fare clic per modificare lo stile del titolo</a:t>
            </a:r>
            <a:endParaRPr lang="en-US"/>
          </a:p>
        </p:txBody>
      </p:sp>
      <p:sp>
        <p:nvSpPr>
          <p:cNvPr id="3" name="Text Placeholder 2"/>
          <p:cNvSpPr>
            <a:spLocks noGrp="1"/>
          </p:cNvSpPr>
          <p:nvPr>
            <p:ph type="body" idx="1"/>
          </p:nvPr>
        </p:nvSpPr>
        <p:spPr>
          <a:xfrm>
            <a:off x="1295400" y="5120640"/>
            <a:ext cx="6217920" cy="457200"/>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26746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1295400" y="1905000"/>
            <a:ext cx="4572000" cy="42672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324600" y="1905000"/>
            <a:ext cx="4572000" cy="42672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7D855-A872-4272-B880-39A488A710E7}"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196144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Text Placeholder 2"/>
          <p:cNvSpPr>
            <a:spLocks noGrp="1"/>
          </p:cNvSpPr>
          <p:nvPr>
            <p:ph type="body" idx="1"/>
          </p:nvPr>
        </p:nvSpPr>
        <p:spPr>
          <a:xfrm>
            <a:off x="1295400" y="1904999"/>
            <a:ext cx="4572000" cy="698351"/>
          </a:xfrm>
        </p:spPr>
        <p:txBody>
          <a:bodyPr anchor="ctr">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295400" y="2603351"/>
            <a:ext cx="4572000" cy="3568849"/>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24600" y="1904999"/>
            <a:ext cx="4572000" cy="698351"/>
          </a:xfrm>
        </p:spPr>
        <p:txBody>
          <a:bodyPr anchor="ctr">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324600" y="2603351"/>
            <a:ext cx="4572000" cy="3568849"/>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ACA8F-D5ED-4B90-A100-0BDC54A645DF}"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39321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9CD98-8566-471F-B6F9-93E04967ED47}"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84004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635E6A-2086-4CB2-B79F-96593439A0AC}"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1909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bg1"/>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itle 1"/>
          <p:cNvSpPr>
            <a:spLocks noGrp="1"/>
          </p:cNvSpPr>
          <p:nvPr>
            <p:ph type="title"/>
          </p:nvPr>
        </p:nvSpPr>
        <p:spPr>
          <a:xfrm>
            <a:off x="609601" y="2651760"/>
            <a:ext cx="3657600" cy="1828800"/>
          </a:xfrm>
        </p:spPr>
        <p:txBody>
          <a:bodyPr anchor="b"/>
          <a:lstStyle>
            <a:lvl1pPr>
              <a:defRPr sz="3600">
                <a:solidFill>
                  <a:schemeClr val="bg1"/>
                </a:solidFill>
              </a:defRPr>
            </a:lvl1pPr>
          </a:lstStyle>
          <a:p>
            <a:r>
              <a:rPr lang="it-IT"/>
              <a:t>Fare clic per modificare lo stile del titolo</a:t>
            </a:r>
            <a:endParaRPr lang="en-US" dirty="0"/>
          </a:p>
        </p:txBody>
      </p:sp>
      <p:sp>
        <p:nvSpPr>
          <p:cNvPr id="3" name="Content Placeholder 2"/>
          <p:cNvSpPr>
            <a:spLocks noGrp="1"/>
          </p:cNvSpPr>
          <p:nvPr>
            <p:ph idx="1"/>
          </p:nvPr>
        </p:nvSpPr>
        <p:spPr>
          <a:xfrm>
            <a:off x="5494020" y="688489"/>
            <a:ext cx="6080760" cy="548371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0" y="4617720"/>
            <a:ext cx="3657600" cy="1554480"/>
          </a:xfrm>
        </p:spPr>
        <p:txBody>
          <a:bodyPr>
            <a:normAutofit/>
          </a:bodyPr>
          <a:lstStyle>
            <a:lvl1pPr marL="0" indent="0">
              <a:lnSpc>
                <a:spcPct val="90000"/>
              </a:lnSpc>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78B26-E0E7-401D-95E5-683ED06BF9AD}"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231377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bwMode="hidden">
          <a:xfrm>
            <a:off x="4876800" y="0"/>
            <a:ext cx="7315200" cy="6856286"/>
          </a:xfrm>
          <a:prstGeom prst="rect">
            <a:avLst/>
          </a:prstGeom>
          <a:solidFill>
            <a:schemeClr val="bg1"/>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itle 1"/>
          <p:cNvSpPr>
            <a:spLocks noGrp="1"/>
          </p:cNvSpPr>
          <p:nvPr>
            <p:ph type="title"/>
          </p:nvPr>
        </p:nvSpPr>
        <p:spPr>
          <a:xfrm>
            <a:off x="612648" y="2651760"/>
            <a:ext cx="3657600" cy="1828800"/>
          </a:xfrm>
        </p:spPr>
        <p:txBody>
          <a:bodyPr anchor="b"/>
          <a:lstStyle>
            <a:lvl1pPr>
              <a:defRPr sz="3600">
                <a:solidFill>
                  <a:schemeClr val="bg1"/>
                </a:solidFill>
              </a:defRPr>
            </a:lvl1pPr>
          </a:lstStyle>
          <a:p>
            <a:r>
              <a:rPr lang="it-IT"/>
              <a:t>Fare clic per modificare lo stile del titolo</a:t>
            </a:r>
            <a:endParaRPr lang="en-US"/>
          </a:p>
        </p:txBody>
      </p:sp>
      <p:sp>
        <p:nvSpPr>
          <p:cNvPr id="3" name="Picture Placeholder 2"/>
          <p:cNvSpPr>
            <a:spLocks noGrp="1"/>
          </p:cNvSpPr>
          <p:nvPr>
            <p:ph type="pic" idx="1"/>
          </p:nvPr>
        </p:nvSpPr>
        <p:spPr>
          <a:xfrm>
            <a:off x="5494020" y="684943"/>
            <a:ext cx="6080760" cy="5486400"/>
          </a:xfrm>
          <a:solidFill>
            <a:schemeClr val="bg1">
              <a:lumMod val="90000"/>
              <a:lumOff val="10000"/>
            </a:schemeClr>
          </a:solidFill>
          <a:effectLst>
            <a:outerShdw blurRad="63500" sx="101000" sy="101000" algn="ctr" rotWithShape="0">
              <a:prstClr val="black">
                <a:alpha val="25000"/>
              </a:prstClr>
            </a:outerShdw>
          </a:effectLst>
        </p:spPr>
        <p:txBody>
          <a:bodyPr tIns="54864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612648" y="4617720"/>
            <a:ext cx="3657600" cy="155448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8EC7-2C19-4F74-B285-CE160F4A579A}"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4676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bwMode="hidden">
          <a:xfrm>
            <a:off x="0" y="5980361"/>
            <a:ext cx="12188952" cy="452163"/>
          </a:xfrm>
          <a:prstGeom prst="rect">
            <a:avLst/>
          </a:prstGeom>
          <a:solidFill>
            <a:schemeClr val="bg1"/>
          </a:solidFill>
          <a:ln>
            <a:noFill/>
          </a:ln>
          <a:effectLst>
            <a:outerShdw blurRad="50800" dist="254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9" name="Rectangle 8"/>
          <p:cNvSpPr/>
          <p:nvPr userDrawn="1"/>
        </p:nvSpPr>
        <p:spPr bwMode="hidden">
          <a:xfrm>
            <a:off x="1524" y="214604"/>
            <a:ext cx="12188952" cy="452163"/>
          </a:xfrm>
          <a:prstGeom prst="rect">
            <a:avLst/>
          </a:prstGeom>
          <a:solidFill>
            <a:schemeClr val="bg1"/>
          </a:solidFill>
          <a:ln>
            <a:noFill/>
          </a:ln>
          <a:effectLst>
            <a:outerShdw blurRad="50800" dist="254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8" name="Rectangle 7"/>
          <p:cNvSpPr/>
          <p:nvPr userDrawn="1"/>
        </p:nvSpPr>
        <p:spPr bwMode="hidden">
          <a:xfrm>
            <a:off x="1524" y="214604"/>
            <a:ext cx="12188952" cy="6217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itle Placeholder 1"/>
          <p:cNvSpPr>
            <a:spLocks noGrp="1"/>
          </p:cNvSpPr>
          <p:nvPr>
            <p:ph type="title"/>
          </p:nvPr>
        </p:nvSpPr>
        <p:spPr>
          <a:xfrm>
            <a:off x="1295400" y="419100"/>
            <a:ext cx="9601200" cy="1257300"/>
          </a:xfrm>
          <a:prstGeom prst="rect">
            <a:avLst/>
          </a:prstGeom>
        </p:spPr>
        <p:txBody>
          <a:bodyPr vert="horz" lIns="91440" tIns="45720" rIns="91440" bIns="45720" rtlCol="0" anchor="b">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1295400" y="1905000"/>
            <a:ext cx="9601200" cy="4267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339166" y="6484777"/>
            <a:ext cx="1335054" cy="274022"/>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7D4020-EAAB-4E36-8532-04C08CBCE9E1}" type="datetime1">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4/23/2025</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
        <p:nvSpPr>
          <p:cNvPr id="5" name="Footer Placeholder 4"/>
          <p:cNvSpPr>
            <a:spLocks noGrp="1"/>
          </p:cNvSpPr>
          <p:nvPr>
            <p:ph type="ftr" sz="quarter" idx="3"/>
          </p:nvPr>
        </p:nvSpPr>
        <p:spPr>
          <a:xfrm>
            <a:off x="609600" y="6484777"/>
            <a:ext cx="4123765" cy="274022"/>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Franklin Gothic Medium"/>
              <a:ea typeface="+mn-ea"/>
              <a:cs typeface="+mn-cs"/>
            </a:endParaRPr>
          </a:p>
        </p:txBody>
      </p:sp>
      <p:sp>
        <p:nvSpPr>
          <p:cNvPr id="6" name="Slide Number Placeholder 5"/>
          <p:cNvSpPr>
            <a:spLocks noGrp="1"/>
          </p:cNvSpPr>
          <p:nvPr>
            <p:ph type="sldNum" sz="quarter" idx="4"/>
          </p:nvPr>
        </p:nvSpPr>
        <p:spPr>
          <a:xfrm>
            <a:off x="10896600" y="6484777"/>
            <a:ext cx="685800" cy="274022"/>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000" b="0" i="0" u="none" strike="noStrike" kern="1200" cap="none" spc="0" normalizeH="0" baseline="0" noProof="0" smtClean="0">
                <a:ln>
                  <a:noFill/>
                </a:ln>
                <a:solidFill>
                  <a:prstClr val="white">
                    <a:tint val="75000"/>
                  </a:prstClr>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000" b="0" i="0" u="none" strike="noStrike" kern="1200" cap="none" spc="0" normalizeH="0" baseline="0" noProof="0">
              <a:ln>
                <a:noFill/>
              </a:ln>
              <a:solidFill>
                <a:prstClr val="white">
                  <a:tint val="75000"/>
                </a:prstClr>
              </a:solidFill>
              <a:effectLst/>
              <a:uLnTx/>
              <a:uFillTx/>
              <a:latin typeface="Franklin Gothic Medium"/>
              <a:ea typeface="+mn-ea"/>
              <a:cs typeface="+mn-cs"/>
            </a:endParaRPr>
          </a:p>
        </p:txBody>
      </p:sp>
    </p:spTree>
    <p:extLst>
      <p:ext uri="{BB962C8B-B14F-4D97-AF65-F5344CB8AC3E}">
        <p14:creationId xmlns:p14="http://schemas.microsoft.com/office/powerpoint/2010/main" val="422401314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kern="1200"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800"/>
        </a:spcBef>
        <a:buSzPct val="90000"/>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SzPct val="90000"/>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SzPct val="90000"/>
        <a:buFont typeface="Arial" pitchFamily="34" charset="0"/>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800"/>
        </a:spcBef>
        <a:buSzPct val="90000"/>
        <a:buFont typeface="Arial" pitchFamily="34" charset="0"/>
        <a:buChar char="▪"/>
        <a:defRPr sz="1400" kern="1200">
          <a:solidFill>
            <a:schemeClr val="tx1"/>
          </a:solidFill>
          <a:latin typeface="+mn-lt"/>
          <a:ea typeface="+mn-ea"/>
          <a:cs typeface="+mn-cs"/>
        </a:defRPr>
      </a:lvl4pPr>
      <a:lvl5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5pPr>
      <a:lvl6pPr marL="14630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6916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7pPr>
      <a:lvl8pPr marL="19202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0.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emf"/><Relationship Id="rId5" Type="http://schemas.microsoft.com/office/2007/relationships/hdphoto" Target="../media/hdphoto3.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0" y="1236134"/>
            <a:ext cx="9601200" cy="1257300"/>
          </a:xfrm>
        </p:spPr>
        <p:txBody>
          <a:bodyPr/>
          <a:lstStyle/>
          <a:p>
            <a:pPr algn="l" defTabSz="914400">
              <a:lnSpc>
                <a:spcPct val="90000"/>
              </a:lnSpc>
              <a:spcBef>
                <a:spcPts val="0"/>
              </a:spcBef>
              <a:buNone/>
            </a:pPr>
            <a:r>
              <a:rPr lang="it-IT" sz="4800" b="0" i="0" baseline="0" dirty="0">
                <a:solidFill>
                  <a:srgbClr val="B79E6D"/>
                </a:solidFill>
                <a:ea typeface="+mj-ea"/>
                <a:cs typeface="+mj-cs"/>
              </a:rPr>
              <a:t>L’archivio di Zenone </a:t>
            </a:r>
            <a:br>
              <a:rPr lang="it-IT" sz="4800" b="0" i="0" baseline="0" dirty="0">
                <a:solidFill>
                  <a:srgbClr val="B79E6D"/>
                </a:solidFill>
                <a:ea typeface="+mj-ea"/>
                <a:cs typeface="+mj-cs"/>
              </a:rPr>
            </a:br>
            <a:r>
              <a:rPr lang="it-IT" sz="4800" b="0" i="0" baseline="0" dirty="0">
                <a:solidFill>
                  <a:srgbClr val="B79E6D"/>
                </a:solidFill>
                <a:ea typeface="+mj-ea"/>
                <a:cs typeface="+mj-cs"/>
              </a:rPr>
              <a:t>e l’Egitto ellenistico</a:t>
            </a:r>
          </a:p>
        </p:txBody>
      </p:sp>
      <p:sp>
        <p:nvSpPr>
          <p:cNvPr id="12" name="CasellaDiTesto 11">
            <a:extLst>
              <a:ext uri="{FF2B5EF4-FFF2-40B4-BE49-F238E27FC236}">
                <a16:creationId xmlns:a16="http://schemas.microsoft.com/office/drawing/2014/main" id="{77AAE0F1-C805-4BE9-86C6-C6CE5815F68A}"/>
              </a:ext>
            </a:extLst>
          </p:cNvPr>
          <p:cNvSpPr txBox="1"/>
          <p:nvPr/>
        </p:nvSpPr>
        <p:spPr>
          <a:xfrm>
            <a:off x="7747000" y="1339333"/>
            <a:ext cx="6146800" cy="369332"/>
          </a:xfrm>
          <a:prstGeom prst="rect">
            <a:avLst/>
          </a:prstGeom>
          <a:noFill/>
        </p:spPr>
        <p:txBody>
          <a:bodyPr wrap="square">
            <a:spAutoFit/>
          </a:bodyPr>
          <a:lstStyle/>
          <a:p>
            <a:r>
              <a:rPr lang="it-IT" dirty="0">
                <a:solidFill>
                  <a:schemeClr val="tx1"/>
                </a:solidFill>
              </a:rPr>
              <a:t>Papirologia LT 2024/25 – IV </a:t>
            </a:r>
          </a:p>
        </p:txBody>
      </p:sp>
      <p:pic>
        <p:nvPicPr>
          <p:cNvPr id="5" name="Immagine 4">
            <a:extLst>
              <a:ext uri="{FF2B5EF4-FFF2-40B4-BE49-F238E27FC236}">
                <a16:creationId xmlns:a16="http://schemas.microsoft.com/office/drawing/2014/main" id="{C322C409-DE52-4426-9605-711EE14FDA79}"/>
              </a:ext>
            </a:extLst>
          </p:cNvPr>
          <p:cNvPicPr>
            <a:picLocks noChangeAspect="1"/>
          </p:cNvPicPr>
          <p:nvPr/>
        </p:nvPicPr>
        <p:blipFill rotWithShape="1">
          <a:blip r:embed="rId3"/>
          <a:srcRect l="6154" t="7038" r="14236" b="2962"/>
          <a:stretch/>
        </p:blipFill>
        <p:spPr>
          <a:xfrm>
            <a:off x="7747000" y="1964267"/>
            <a:ext cx="2287975" cy="4233333"/>
          </a:xfrm>
          <a:prstGeom prst="rect">
            <a:avLst/>
          </a:prstGeom>
        </p:spPr>
      </p:pic>
      <p:pic>
        <p:nvPicPr>
          <p:cNvPr id="14" name="Immagine 13">
            <a:extLst>
              <a:ext uri="{FF2B5EF4-FFF2-40B4-BE49-F238E27FC236}">
                <a16:creationId xmlns:a16="http://schemas.microsoft.com/office/drawing/2014/main" id="{2657B2A4-4106-4123-AAA3-2E0104485471}"/>
              </a:ext>
            </a:extLst>
          </p:cNvPr>
          <p:cNvPicPr>
            <a:picLocks noChangeAspect="1"/>
          </p:cNvPicPr>
          <p:nvPr/>
        </p:nvPicPr>
        <p:blipFill>
          <a:blip r:embed="rId4"/>
          <a:stretch>
            <a:fillRect/>
          </a:stretch>
        </p:blipFill>
        <p:spPr>
          <a:xfrm>
            <a:off x="1295400" y="2852737"/>
            <a:ext cx="5013205" cy="3344863"/>
          </a:xfrm>
          <a:prstGeom prst="rect">
            <a:avLst/>
          </a:prstGeom>
        </p:spPr>
      </p:pic>
    </p:spTree>
    <p:extLst>
      <p:ext uri="{BB962C8B-B14F-4D97-AF65-F5344CB8AC3E}">
        <p14:creationId xmlns:p14="http://schemas.microsoft.com/office/powerpoint/2010/main" val="341251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EA97449-9906-4BC9-BC39-205A985630FB}"/>
              </a:ext>
            </a:extLst>
          </p:cNvPr>
          <p:cNvPicPr>
            <a:picLocks noChangeAspect="1"/>
          </p:cNvPicPr>
          <p:nvPr/>
        </p:nvPicPr>
        <p:blipFill>
          <a:blip r:embed="rId2">
            <a:lum bright="-20000" contrast="40000"/>
          </a:blip>
          <a:stretch>
            <a:fillRect/>
          </a:stretch>
        </p:blipFill>
        <p:spPr>
          <a:xfrm>
            <a:off x="0" y="33180"/>
            <a:ext cx="5280527" cy="6791639"/>
          </a:xfrm>
          <a:prstGeom prst="rect">
            <a:avLst/>
          </a:prstGeom>
        </p:spPr>
      </p:pic>
      <p:pic>
        <p:nvPicPr>
          <p:cNvPr id="5" name="Immagine 4">
            <a:extLst>
              <a:ext uri="{FF2B5EF4-FFF2-40B4-BE49-F238E27FC236}">
                <a16:creationId xmlns:a16="http://schemas.microsoft.com/office/drawing/2014/main" id="{7E876B6B-A412-44EC-BFA2-E400CB40843C}"/>
              </a:ext>
            </a:extLst>
          </p:cNvPr>
          <p:cNvPicPr>
            <a:picLocks noChangeAspect="1"/>
          </p:cNvPicPr>
          <p:nvPr/>
        </p:nvPicPr>
        <p:blipFill>
          <a:blip r:embed="rId3">
            <a:lum bright="-20000" contrast="40000"/>
          </a:blip>
          <a:stretch>
            <a:fillRect/>
          </a:stretch>
        </p:blipFill>
        <p:spPr>
          <a:xfrm>
            <a:off x="5424904" y="744089"/>
            <a:ext cx="6622575" cy="5679032"/>
          </a:xfrm>
          <a:prstGeom prst="rect">
            <a:avLst/>
          </a:prstGeom>
        </p:spPr>
      </p:pic>
    </p:spTree>
    <p:extLst>
      <p:ext uri="{BB962C8B-B14F-4D97-AF65-F5344CB8AC3E}">
        <p14:creationId xmlns:p14="http://schemas.microsoft.com/office/powerpoint/2010/main" val="260964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A65D84E-6727-437B-AF2A-CF6DE47F9B4E}"/>
              </a:ext>
            </a:extLst>
          </p:cNvPr>
          <p:cNvSpPr txBox="1"/>
          <p:nvPr/>
        </p:nvSpPr>
        <p:spPr>
          <a:xfrm>
            <a:off x="538055" y="5445335"/>
            <a:ext cx="8856134" cy="923330"/>
          </a:xfrm>
          <a:prstGeom prst="rect">
            <a:avLst/>
          </a:prstGeom>
          <a:noFill/>
        </p:spPr>
        <p:txBody>
          <a:bodyPr wrap="square" rtlCol="0">
            <a:spAutoFit/>
          </a:bodyPr>
          <a:lstStyle/>
          <a:p>
            <a:r>
              <a:rPr lang="it-IT" i="1" dirty="0" err="1"/>
              <a:t>Schoinion</a:t>
            </a:r>
            <a:r>
              <a:rPr lang="it-IT" dirty="0"/>
              <a:t> («corda, fune») = unità di misura di lunghezza = ca. 52 m</a:t>
            </a:r>
          </a:p>
          <a:p>
            <a:r>
              <a:rPr lang="it-IT" i="1" dirty="0" err="1"/>
              <a:t>Arura</a:t>
            </a:r>
            <a:r>
              <a:rPr lang="it-IT" dirty="0"/>
              <a:t> = unità di misura di superficie = ca. 2,7 kmq</a:t>
            </a:r>
          </a:p>
          <a:p>
            <a:r>
              <a:rPr lang="it-IT" dirty="0"/>
              <a:t>Quindi la tenuta di Apollonio misura 5,2 km di lato e 27 kmq di superficie</a:t>
            </a:r>
          </a:p>
        </p:txBody>
      </p:sp>
      <p:pic>
        <p:nvPicPr>
          <p:cNvPr id="5" name="Immagine 4">
            <a:extLst>
              <a:ext uri="{FF2B5EF4-FFF2-40B4-BE49-F238E27FC236}">
                <a16:creationId xmlns:a16="http://schemas.microsoft.com/office/drawing/2014/main" id="{DA7213AB-9FC9-454E-AF7D-0C86A8C60AA6}"/>
              </a:ext>
            </a:extLst>
          </p:cNvPr>
          <p:cNvPicPr>
            <a:picLocks noChangeAspect="1"/>
          </p:cNvPicPr>
          <p:nvPr/>
        </p:nvPicPr>
        <p:blipFill>
          <a:blip r:embed="rId2"/>
          <a:stretch>
            <a:fillRect/>
          </a:stretch>
        </p:blipFill>
        <p:spPr>
          <a:xfrm>
            <a:off x="6963411" y="283379"/>
            <a:ext cx="4957656" cy="1586450"/>
          </a:xfrm>
          <a:prstGeom prst="rect">
            <a:avLst/>
          </a:prstGeom>
        </p:spPr>
      </p:pic>
      <p:pic>
        <p:nvPicPr>
          <p:cNvPr id="6" name="Immagine 5">
            <a:extLst>
              <a:ext uri="{FF2B5EF4-FFF2-40B4-BE49-F238E27FC236}">
                <a16:creationId xmlns:a16="http://schemas.microsoft.com/office/drawing/2014/main" id="{92F32CD6-73D0-42A6-91B2-BE8445DB3F0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963411" y="2082311"/>
            <a:ext cx="4690534" cy="3363024"/>
          </a:xfrm>
          <a:prstGeom prst="rect">
            <a:avLst/>
          </a:prstGeom>
        </p:spPr>
      </p:pic>
      <p:pic>
        <p:nvPicPr>
          <p:cNvPr id="7" name="Immagine 6">
            <a:extLst>
              <a:ext uri="{FF2B5EF4-FFF2-40B4-BE49-F238E27FC236}">
                <a16:creationId xmlns:a16="http://schemas.microsoft.com/office/drawing/2014/main" id="{43D24A34-0E9E-4AAF-B3BA-B8CA75BD811C}"/>
              </a:ext>
            </a:extLst>
          </p:cNvPr>
          <p:cNvPicPr>
            <a:picLocks noChangeAspect="1"/>
          </p:cNvPicPr>
          <p:nvPr/>
        </p:nvPicPr>
        <p:blipFill rotWithShape="1">
          <a:blip r:embed="rId5">
            <a:lum bright="-20000" contrast="40000"/>
          </a:blip>
          <a:srcRect l="10133" t="13592" r="15007"/>
          <a:stretch/>
        </p:blipFill>
        <p:spPr>
          <a:xfrm>
            <a:off x="633664" y="372979"/>
            <a:ext cx="4957656" cy="4907142"/>
          </a:xfrm>
          <a:prstGeom prst="rect">
            <a:avLst/>
          </a:prstGeom>
        </p:spPr>
      </p:pic>
    </p:spTree>
    <p:extLst>
      <p:ext uri="{BB962C8B-B14F-4D97-AF65-F5344CB8AC3E}">
        <p14:creationId xmlns:p14="http://schemas.microsoft.com/office/powerpoint/2010/main" val="50392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318E84E-FD4A-4A46-A0E2-724E03FB191A}"/>
              </a:ext>
            </a:extLst>
          </p:cNvPr>
          <p:cNvPicPr>
            <a:picLocks noChangeAspect="1"/>
          </p:cNvPicPr>
          <p:nvPr/>
        </p:nvPicPr>
        <p:blipFill rotWithShape="1">
          <a:blip r:embed="rId2"/>
          <a:srcRect l="6651" t="64444" r="14144" b="3580"/>
          <a:stretch/>
        </p:blipFill>
        <p:spPr>
          <a:xfrm>
            <a:off x="160867" y="302571"/>
            <a:ext cx="9136677" cy="6036733"/>
          </a:xfrm>
          <a:prstGeom prst="rect">
            <a:avLst/>
          </a:prstGeom>
        </p:spPr>
      </p:pic>
      <p:sp>
        <p:nvSpPr>
          <p:cNvPr id="5" name="CasellaDiTesto 4">
            <a:extLst>
              <a:ext uri="{FF2B5EF4-FFF2-40B4-BE49-F238E27FC236}">
                <a16:creationId xmlns:a16="http://schemas.microsoft.com/office/drawing/2014/main" id="{741ADEC7-1740-4F6F-B68B-0A7CF243E2C2}"/>
              </a:ext>
            </a:extLst>
          </p:cNvPr>
          <p:cNvSpPr txBox="1"/>
          <p:nvPr/>
        </p:nvSpPr>
        <p:spPr>
          <a:xfrm>
            <a:off x="9297543" y="302572"/>
            <a:ext cx="2894457" cy="4801314"/>
          </a:xfrm>
          <a:prstGeom prst="rect">
            <a:avLst/>
          </a:prstGeom>
          <a:noFill/>
        </p:spPr>
        <p:txBody>
          <a:bodyPr wrap="square">
            <a:spAutoFit/>
          </a:bodyPr>
          <a:lstStyle/>
          <a:p>
            <a:r>
              <a:rPr lang="el-GR" dirty="0">
                <a:latin typeface="IFAO-Grec Unicode" panose="02020603050405020304" pitchFamily="18" charset="0"/>
                <a:ea typeface="IFAO-Grec Unicode" panose="02020603050405020304" pitchFamily="18" charset="0"/>
              </a:rPr>
              <a:t>ἔστιν ἡ περίμετρος τῶν μυρίων ἀρουρῶν σχοινία υ, χώματα δὲ δ</a:t>
            </a:r>
            <a:endParaRPr lang="it-IT" dirty="0">
              <a:latin typeface="IFAO-Grec Unicode" panose="02020603050405020304" pitchFamily="18" charset="0"/>
              <a:ea typeface="IFAO-Grec Unicode" panose="02020603050405020304" pitchFamily="18" charset="0"/>
            </a:endParaRPr>
          </a:p>
          <a:p>
            <a:endParaRPr lang="it-IT" dirty="0">
              <a:latin typeface="IFAO-Grec Unicode" panose="02020603050405020304" pitchFamily="18" charset="0"/>
              <a:ea typeface="IFAO-Grec Unicode" panose="02020603050405020304" pitchFamily="18" charset="0"/>
            </a:endParaRPr>
          </a:p>
          <a:p>
            <a:r>
              <a:rPr lang="it-IT" dirty="0">
                <a:latin typeface="IFAO-Grec Unicode" panose="02020603050405020304" pitchFamily="18" charset="0"/>
                <a:ea typeface="IFAO-Grec Unicode" panose="02020603050405020304" pitchFamily="18" charset="0"/>
              </a:rPr>
              <a:t>È il perimetro delle diecimila </a:t>
            </a:r>
            <a:r>
              <a:rPr lang="it-IT" dirty="0" err="1">
                <a:latin typeface="IFAO-Grec Unicode" panose="02020603050405020304" pitchFamily="18" charset="0"/>
                <a:ea typeface="IFAO-Grec Unicode" panose="02020603050405020304" pitchFamily="18" charset="0"/>
              </a:rPr>
              <a:t>arure</a:t>
            </a:r>
            <a:r>
              <a:rPr lang="it-IT" dirty="0">
                <a:latin typeface="IFAO-Grec Unicode" panose="02020603050405020304" pitchFamily="18" charset="0"/>
                <a:ea typeface="IFAO-Grec Unicode" panose="02020603050405020304" pitchFamily="18" charset="0"/>
              </a:rPr>
              <a:t>: </a:t>
            </a:r>
            <a:r>
              <a:rPr lang="it-IT" dirty="0" err="1">
                <a:latin typeface="IFAO-Grec Unicode" panose="02020603050405020304" pitchFamily="18" charset="0"/>
                <a:ea typeface="IFAO-Grec Unicode" panose="02020603050405020304" pitchFamily="18" charset="0"/>
              </a:rPr>
              <a:t>schoinia</a:t>
            </a:r>
            <a:r>
              <a:rPr lang="it-IT" dirty="0">
                <a:latin typeface="IFAO-Grec Unicode" panose="02020603050405020304" pitchFamily="18" charset="0"/>
                <a:ea typeface="IFAO-Grec Unicode" panose="02020603050405020304" pitchFamily="18" charset="0"/>
              </a:rPr>
              <a:t> 400, dunque dighe 4</a:t>
            </a:r>
          </a:p>
          <a:p>
            <a:endParaRPr lang="it-IT" dirty="0">
              <a:latin typeface="IFAO-Grec Unicode" panose="02020603050405020304" pitchFamily="18" charset="0"/>
              <a:ea typeface="IFAO-Grec Unicode" panose="02020603050405020304" pitchFamily="18" charset="0"/>
            </a:endParaRPr>
          </a:p>
          <a:p>
            <a:endParaRPr lang="it-IT" dirty="0">
              <a:latin typeface="IFAO-Grec Unicode" panose="02020603050405020304" pitchFamily="18" charset="0"/>
              <a:ea typeface="IFAO-Grec Unicode" panose="02020603050405020304" pitchFamily="18" charset="0"/>
            </a:endParaRPr>
          </a:p>
          <a:p>
            <a:r>
              <a:rPr lang="el-GR" dirty="0">
                <a:latin typeface="IFAO-Grec Unicode" panose="02020603050405020304" pitchFamily="18" charset="0"/>
                <a:ea typeface="IFAO-Grec Unicode" panose="02020603050405020304" pitchFamily="18" charset="0"/>
              </a:rPr>
              <a:t>ἀνὰ σχοι(νία) ρ (γίνονται) Αχ</a:t>
            </a:r>
            <a:endParaRPr lang="it-IT" dirty="0">
              <a:latin typeface="IFAO-Grec Unicode" panose="02020603050405020304" pitchFamily="18" charset="0"/>
              <a:ea typeface="IFAO-Grec Unicode" panose="02020603050405020304" pitchFamily="18" charset="0"/>
            </a:endParaRPr>
          </a:p>
          <a:p>
            <a:endParaRPr lang="it-IT" dirty="0">
              <a:latin typeface="IFAO-Grec Unicode" panose="02020603050405020304" pitchFamily="18" charset="0"/>
              <a:ea typeface="IFAO-Grec Unicode" panose="02020603050405020304" pitchFamily="18" charset="0"/>
            </a:endParaRPr>
          </a:p>
          <a:p>
            <a:endParaRPr lang="it-IT" dirty="0">
              <a:latin typeface="IFAO-Grec Unicode" panose="02020603050405020304" pitchFamily="18" charset="0"/>
              <a:ea typeface="IFAO-Grec Unicode" panose="02020603050405020304" pitchFamily="18" charset="0"/>
            </a:endParaRPr>
          </a:p>
          <a:p>
            <a:r>
              <a:rPr lang="el-GR" dirty="0">
                <a:latin typeface="IFAO-Grec Unicode" panose="02020603050405020304" pitchFamily="18" charset="0"/>
                <a:ea typeface="IFAO-Grec Unicode" panose="02020603050405020304" pitchFamily="18" charset="0"/>
              </a:rPr>
              <a:t>ναυβίων μ(υριάδων) ιγ Ζχ</a:t>
            </a:r>
            <a:endParaRPr lang="it-IT" dirty="0">
              <a:latin typeface="IFAO-Grec Unicode" panose="02020603050405020304" pitchFamily="18" charset="0"/>
              <a:ea typeface="IFAO-Grec Unicode" panose="02020603050405020304" pitchFamily="18" charset="0"/>
            </a:endParaRPr>
          </a:p>
          <a:p>
            <a:endParaRPr lang="it-IT" dirty="0">
              <a:latin typeface="IFAO-Grec Unicode" panose="02020603050405020304" pitchFamily="18" charset="0"/>
              <a:ea typeface="IFAO-Grec Unicode" panose="02020603050405020304" pitchFamily="18" charset="0"/>
            </a:endParaRPr>
          </a:p>
          <a:p>
            <a:endParaRPr lang="it-IT" dirty="0">
              <a:latin typeface="IFAO-Grec Unicode" panose="02020603050405020304" pitchFamily="18" charset="0"/>
              <a:ea typeface="IFAO-Grec Unicode" panose="02020603050405020304" pitchFamily="18" charset="0"/>
            </a:endParaRPr>
          </a:p>
          <a:p>
            <a:r>
              <a:rPr lang="it-IT" dirty="0" err="1">
                <a:latin typeface="IFAO-Grec Unicode" panose="02020603050405020304" pitchFamily="18" charset="0"/>
                <a:ea typeface="IFAO-Grec Unicode" panose="02020603050405020304" pitchFamily="18" charset="0"/>
              </a:rPr>
              <a:t>naubion</a:t>
            </a:r>
            <a:r>
              <a:rPr lang="it-IT" dirty="0">
                <a:latin typeface="IFAO-Grec Unicode" panose="02020603050405020304" pitchFamily="18" charset="0"/>
                <a:ea typeface="IFAO-Grec Unicode" panose="02020603050405020304" pitchFamily="18" charset="0"/>
              </a:rPr>
              <a:t> = unità di misura di volume di terra (ca. 1,16 m</a:t>
            </a:r>
            <a:r>
              <a:rPr lang="it-IT" baseline="30000" dirty="0">
                <a:latin typeface="IFAO-Grec Unicode" panose="02020603050405020304" pitchFamily="18" charset="0"/>
                <a:ea typeface="IFAO-Grec Unicode" panose="02020603050405020304" pitchFamily="18" charset="0"/>
              </a:rPr>
              <a:t>3</a:t>
            </a:r>
            <a:r>
              <a:rPr lang="it-IT" dirty="0">
                <a:latin typeface="IFAO-Grec Unicode" panose="02020603050405020304" pitchFamily="18" charset="0"/>
                <a:ea typeface="IFAO-Grec Unicode" panose="02020603050405020304" pitchFamily="18" charset="0"/>
              </a:rPr>
              <a:t>)</a:t>
            </a:r>
          </a:p>
        </p:txBody>
      </p:sp>
      <p:sp>
        <p:nvSpPr>
          <p:cNvPr id="6" name="Ovale 5">
            <a:extLst>
              <a:ext uri="{FF2B5EF4-FFF2-40B4-BE49-F238E27FC236}">
                <a16:creationId xmlns:a16="http://schemas.microsoft.com/office/drawing/2014/main" id="{BF5621D9-50F0-44A8-9B74-786D37A498AC}"/>
              </a:ext>
            </a:extLst>
          </p:cNvPr>
          <p:cNvSpPr/>
          <p:nvPr/>
        </p:nvSpPr>
        <p:spPr>
          <a:xfrm>
            <a:off x="4783667" y="3045773"/>
            <a:ext cx="2235201" cy="114299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AE605666-861A-410F-BBAD-B1684947EE8D}"/>
              </a:ext>
            </a:extLst>
          </p:cNvPr>
          <p:cNvSpPr/>
          <p:nvPr/>
        </p:nvSpPr>
        <p:spPr>
          <a:xfrm>
            <a:off x="795868" y="1995906"/>
            <a:ext cx="2794000" cy="114299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4243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220F870-1684-446C-9565-51BDAC355C2A}"/>
              </a:ext>
            </a:extLst>
          </p:cNvPr>
          <p:cNvPicPr>
            <a:picLocks noChangeAspect="1"/>
          </p:cNvPicPr>
          <p:nvPr/>
        </p:nvPicPr>
        <p:blipFill>
          <a:blip r:embed="rId2">
            <a:lum bright="-20000" contrast="40000"/>
          </a:blip>
          <a:stretch>
            <a:fillRect/>
          </a:stretch>
        </p:blipFill>
        <p:spPr>
          <a:xfrm>
            <a:off x="809238" y="527297"/>
            <a:ext cx="5034657" cy="5561896"/>
          </a:xfrm>
          <a:prstGeom prst="rect">
            <a:avLst/>
          </a:prstGeom>
        </p:spPr>
      </p:pic>
      <p:pic>
        <p:nvPicPr>
          <p:cNvPr id="5" name="Immagine 4">
            <a:extLst>
              <a:ext uri="{FF2B5EF4-FFF2-40B4-BE49-F238E27FC236}">
                <a16:creationId xmlns:a16="http://schemas.microsoft.com/office/drawing/2014/main" id="{9A6D5C51-AC14-487E-8CCA-C48C4760AADF}"/>
              </a:ext>
            </a:extLst>
          </p:cNvPr>
          <p:cNvPicPr>
            <a:picLocks noChangeAspect="1"/>
          </p:cNvPicPr>
          <p:nvPr/>
        </p:nvPicPr>
        <p:blipFill>
          <a:blip r:embed="rId3">
            <a:lum bright="-20000" contrast="40000"/>
          </a:blip>
          <a:stretch>
            <a:fillRect/>
          </a:stretch>
        </p:blipFill>
        <p:spPr>
          <a:xfrm>
            <a:off x="5954079" y="527297"/>
            <a:ext cx="5026357" cy="4158899"/>
          </a:xfrm>
          <a:prstGeom prst="rect">
            <a:avLst/>
          </a:prstGeom>
        </p:spPr>
      </p:pic>
      <p:pic>
        <p:nvPicPr>
          <p:cNvPr id="6" name="Immagine 5">
            <a:extLst>
              <a:ext uri="{FF2B5EF4-FFF2-40B4-BE49-F238E27FC236}">
                <a16:creationId xmlns:a16="http://schemas.microsoft.com/office/drawing/2014/main" id="{B7E9D33C-6724-4F4F-86B4-56621B8259DE}"/>
              </a:ext>
            </a:extLst>
          </p:cNvPr>
          <p:cNvPicPr>
            <a:picLocks noChangeAspect="1"/>
          </p:cNvPicPr>
          <p:nvPr/>
        </p:nvPicPr>
        <p:blipFill>
          <a:blip r:embed="rId4"/>
          <a:stretch>
            <a:fillRect/>
          </a:stretch>
        </p:blipFill>
        <p:spPr>
          <a:xfrm>
            <a:off x="5954079" y="4783546"/>
            <a:ext cx="5026357" cy="1305647"/>
          </a:xfrm>
          <a:prstGeom prst="rect">
            <a:avLst/>
          </a:prstGeom>
        </p:spPr>
      </p:pic>
    </p:spTree>
    <p:extLst>
      <p:ext uri="{BB962C8B-B14F-4D97-AF65-F5344CB8AC3E}">
        <p14:creationId xmlns:p14="http://schemas.microsoft.com/office/powerpoint/2010/main" val="28666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043D278A-46AB-473A-AA34-BBA2DF1C823F}"/>
              </a:ext>
            </a:extLst>
          </p:cNvPr>
          <p:cNvSpPr>
            <a:spLocks noGrp="1"/>
          </p:cNvSpPr>
          <p:nvPr>
            <p:ph type="title"/>
          </p:nvPr>
        </p:nvSpPr>
        <p:spPr>
          <a:xfrm>
            <a:off x="268705" y="-276726"/>
            <a:ext cx="11923295" cy="1507067"/>
          </a:xfrm>
        </p:spPr>
        <p:txBody>
          <a:bodyPr/>
          <a:lstStyle/>
          <a:p>
            <a:r>
              <a:rPr lang="it-IT" dirty="0"/>
              <a:t>mantenere la nuova terra: i lavori di manutenzione</a:t>
            </a:r>
          </a:p>
        </p:txBody>
      </p:sp>
      <p:sp>
        <p:nvSpPr>
          <p:cNvPr id="5" name="Segnaposto testo 3">
            <a:extLst>
              <a:ext uri="{FF2B5EF4-FFF2-40B4-BE49-F238E27FC236}">
                <a16:creationId xmlns:a16="http://schemas.microsoft.com/office/drawing/2014/main" id="{554AC1B4-13E8-418D-A118-8E9CC246D2DE}"/>
              </a:ext>
            </a:extLst>
          </p:cNvPr>
          <p:cNvSpPr txBox="1">
            <a:spLocks/>
          </p:cNvSpPr>
          <p:nvPr/>
        </p:nvSpPr>
        <p:spPr>
          <a:xfrm>
            <a:off x="143124" y="1853072"/>
            <a:ext cx="10964848" cy="4267200"/>
          </a:xfrm>
          <a:prstGeom prst="rect">
            <a:avLst/>
          </a:prstGeom>
        </p:spPr>
        <p:txBody>
          <a:bodyPr rtlCol="0"/>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it-IT" dirty="0" err="1">
                <a:solidFill>
                  <a:schemeClr val="tx1"/>
                </a:solidFill>
              </a:rPr>
              <a:t>P.Petr</a:t>
            </a:r>
            <a:r>
              <a:rPr lang="it-IT" dirty="0">
                <a:solidFill>
                  <a:schemeClr val="tx1"/>
                </a:solidFill>
              </a:rPr>
              <a:t>. II 13 (11) = </a:t>
            </a:r>
            <a:r>
              <a:rPr lang="it-IT" dirty="0" err="1">
                <a:solidFill>
                  <a:schemeClr val="tx1"/>
                </a:solidFill>
              </a:rPr>
              <a:t>P.Petr.Kleon</a:t>
            </a:r>
            <a:r>
              <a:rPr lang="it-IT" dirty="0">
                <a:solidFill>
                  <a:schemeClr val="tx1"/>
                </a:solidFill>
              </a:rPr>
              <a:t> 19, 257 a.C.: Zenone scrive una lettera all’</a:t>
            </a:r>
            <a:r>
              <a:rPr lang="it-IT" i="1" dirty="0" err="1">
                <a:solidFill>
                  <a:schemeClr val="tx1"/>
                </a:solidFill>
              </a:rPr>
              <a:t>architekton</a:t>
            </a:r>
            <a:r>
              <a:rPr lang="it-IT" dirty="0">
                <a:solidFill>
                  <a:schemeClr val="tx1"/>
                </a:solidFill>
              </a:rPr>
              <a:t> </a:t>
            </a:r>
            <a:r>
              <a:rPr lang="it-IT" dirty="0" err="1">
                <a:solidFill>
                  <a:schemeClr val="tx1"/>
                </a:solidFill>
              </a:rPr>
              <a:t>Cleone</a:t>
            </a:r>
            <a:r>
              <a:rPr lang="it-IT" dirty="0">
                <a:solidFill>
                  <a:schemeClr val="tx1"/>
                </a:solidFill>
              </a:rPr>
              <a:t>, chiedendo che apra le chiuse dei canali per aumentare il livello dell’acqua per l’irrigazione. </a:t>
            </a:r>
          </a:p>
          <a:p>
            <a:r>
              <a:rPr lang="it-IT" dirty="0">
                <a:solidFill>
                  <a:schemeClr val="tx1"/>
                </a:solidFill>
              </a:rPr>
              <a:t>Il papiro proviene dai cartonnage di </a:t>
            </a:r>
            <a:r>
              <a:rPr lang="it-IT" dirty="0" err="1">
                <a:solidFill>
                  <a:schemeClr val="tx1"/>
                </a:solidFill>
              </a:rPr>
              <a:t>Gurob</a:t>
            </a:r>
            <a:r>
              <a:rPr lang="it-IT" dirty="0">
                <a:solidFill>
                  <a:schemeClr val="tx1"/>
                </a:solidFill>
              </a:rPr>
              <a:t> scavati da William Flinders </a:t>
            </a:r>
            <a:r>
              <a:rPr lang="it-IT" dirty="0" err="1">
                <a:solidFill>
                  <a:schemeClr val="tx1"/>
                </a:solidFill>
              </a:rPr>
              <a:t>Petrie</a:t>
            </a:r>
            <a:r>
              <a:rPr lang="it-IT" dirty="0">
                <a:solidFill>
                  <a:schemeClr val="tx1"/>
                </a:solidFill>
              </a:rPr>
              <a:t> nel 1889/90</a:t>
            </a:r>
          </a:p>
          <a:p>
            <a:endParaRPr lang="it-IT" dirty="0">
              <a:solidFill>
                <a:schemeClr val="tx1"/>
              </a:solidFill>
            </a:endParaRPr>
          </a:p>
        </p:txBody>
      </p:sp>
      <p:pic>
        <p:nvPicPr>
          <p:cNvPr id="7" name="Immagine 6">
            <a:extLst>
              <a:ext uri="{FF2B5EF4-FFF2-40B4-BE49-F238E27FC236}">
                <a16:creationId xmlns:a16="http://schemas.microsoft.com/office/drawing/2014/main" id="{FA5FB4D4-B5D8-41EE-A9FA-19B4E772CDD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3458694"/>
            <a:ext cx="6178562" cy="2661578"/>
          </a:xfrm>
          <a:prstGeom prst="rect">
            <a:avLst/>
          </a:prstGeom>
        </p:spPr>
      </p:pic>
      <p:pic>
        <p:nvPicPr>
          <p:cNvPr id="9" name="Immagine 8">
            <a:extLst>
              <a:ext uri="{FF2B5EF4-FFF2-40B4-BE49-F238E27FC236}">
                <a16:creationId xmlns:a16="http://schemas.microsoft.com/office/drawing/2014/main" id="{DF407925-7675-453B-9809-02311BCF7B7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055457" y="3458694"/>
            <a:ext cx="5993419" cy="2661578"/>
          </a:xfrm>
          <a:prstGeom prst="rect">
            <a:avLst/>
          </a:prstGeom>
        </p:spPr>
      </p:pic>
    </p:spTree>
    <p:extLst>
      <p:ext uri="{BB962C8B-B14F-4D97-AF65-F5344CB8AC3E}">
        <p14:creationId xmlns:p14="http://schemas.microsoft.com/office/powerpoint/2010/main" val="38848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86D9202-9ACF-42B5-A051-279A1EF0C0A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0543" y="294389"/>
            <a:ext cx="6178562" cy="2661578"/>
          </a:xfrm>
          <a:prstGeom prst="rect">
            <a:avLst/>
          </a:prstGeom>
        </p:spPr>
      </p:pic>
      <p:pic>
        <p:nvPicPr>
          <p:cNvPr id="5" name="Immagine 4">
            <a:extLst>
              <a:ext uri="{FF2B5EF4-FFF2-40B4-BE49-F238E27FC236}">
                <a16:creationId xmlns:a16="http://schemas.microsoft.com/office/drawing/2014/main" id="{8ACAAA1A-FCDC-4C35-8684-89F1EB13CBF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096000" y="294389"/>
            <a:ext cx="5993419" cy="2661578"/>
          </a:xfrm>
          <a:prstGeom prst="rect">
            <a:avLst/>
          </a:prstGeom>
        </p:spPr>
      </p:pic>
      <p:pic>
        <p:nvPicPr>
          <p:cNvPr id="6" name="Immagine 5">
            <a:extLst>
              <a:ext uri="{FF2B5EF4-FFF2-40B4-BE49-F238E27FC236}">
                <a16:creationId xmlns:a16="http://schemas.microsoft.com/office/drawing/2014/main" id="{F1552C93-96B3-4B06-B083-EC43CB0416D2}"/>
              </a:ext>
            </a:extLst>
          </p:cNvPr>
          <p:cNvPicPr>
            <a:picLocks noChangeAspect="1"/>
          </p:cNvPicPr>
          <p:nvPr/>
        </p:nvPicPr>
        <p:blipFill rotWithShape="1">
          <a:blip r:embed="rId6">
            <a:lum bright="-20000" contrast="40000"/>
          </a:blip>
          <a:srcRect l="3925" t="6227" b="49611"/>
          <a:stretch/>
        </p:blipFill>
        <p:spPr>
          <a:xfrm>
            <a:off x="215980" y="3085080"/>
            <a:ext cx="6738746" cy="1128181"/>
          </a:xfrm>
          <a:prstGeom prst="rect">
            <a:avLst/>
          </a:prstGeom>
        </p:spPr>
      </p:pic>
      <p:sp>
        <p:nvSpPr>
          <p:cNvPr id="7" name="Segnaposto testo 3">
            <a:extLst>
              <a:ext uri="{FF2B5EF4-FFF2-40B4-BE49-F238E27FC236}">
                <a16:creationId xmlns:a16="http://schemas.microsoft.com/office/drawing/2014/main" id="{B05754BC-BF04-41E8-8ABB-EBE88769C2BE}"/>
              </a:ext>
            </a:extLst>
          </p:cNvPr>
          <p:cNvSpPr txBox="1">
            <a:spLocks/>
          </p:cNvSpPr>
          <p:nvPr/>
        </p:nvSpPr>
        <p:spPr>
          <a:xfrm>
            <a:off x="7057307" y="3264391"/>
            <a:ext cx="5134693" cy="2878951"/>
          </a:xfrm>
          <a:prstGeom prst="rect">
            <a:avLst/>
          </a:prstGeom>
        </p:spPr>
        <p:txBody>
          <a:bodyPr rtlCol="0"/>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it-IT" dirty="0">
                <a:solidFill>
                  <a:schemeClr val="tx1"/>
                </a:solidFill>
              </a:rPr>
              <a:t>Zenone a </a:t>
            </a:r>
            <a:r>
              <a:rPr lang="it-IT" dirty="0" err="1">
                <a:solidFill>
                  <a:schemeClr val="tx1"/>
                </a:solidFill>
              </a:rPr>
              <a:t>Cleone</a:t>
            </a:r>
            <a:r>
              <a:rPr lang="it-IT" dirty="0">
                <a:solidFill>
                  <a:schemeClr val="tx1"/>
                </a:solidFill>
              </a:rPr>
              <a:t>, saluti. L’acqua nel canale non si è alzata più di un cubito, così la terra non può essere irrigata da essa. Farai dunque bene ad aprire le chiuse, affinché la terra possa essere irrigata. Sta’ bene</a:t>
            </a:r>
          </a:p>
          <a:p>
            <a:pPr marL="0" indent="0">
              <a:buNone/>
            </a:pPr>
            <a:r>
              <a:rPr lang="it-IT" dirty="0">
                <a:solidFill>
                  <a:schemeClr val="tx1"/>
                </a:solidFill>
              </a:rPr>
              <a:t>Anno 28, </a:t>
            </a:r>
            <a:r>
              <a:rPr lang="it-IT" dirty="0" err="1">
                <a:solidFill>
                  <a:schemeClr val="tx1"/>
                </a:solidFill>
              </a:rPr>
              <a:t>Mesorè</a:t>
            </a:r>
            <a:r>
              <a:rPr lang="it-IT" dirty="0">
                <a:solidFill>
                  <a:schemeClr val="tx1"/>
                </a:solidFill>
              </a:rPr>
              <a:t> 23 = 13 ottobre 257 a.C.</a:t>
            </a:r>
          </a:p>
          <a:p>
            <a:endParaRPr lang="it-IT" dirty="0">
              <a:solidFill>
                <a:schemeClr val="tx1"/>
              </a:solidFill>
            </a:endParaRPr>
          </a:p>
        </p:txBody>
      </p:sp>
      <p:pic>
        <p:nvPicPr>
          <p:cNvPr id="9" name="Immagine 8">
            <a:extLst>
              <a:ext uri="{FF2B5EF4-FFF2-40B4-BE49-F238E27FC236}">
                <a16:creationId xmlns:a16="http://schemas.microsoft.com/office/drawing/2014/main" id="{DDCAB86D-4BED-4B19-A493-72CC222029D7}"/>
              </a:ext>
            </a:extLst>
          </p:cNvPr>
          <p:cNvPicPr>
            <a:picLocks noChangeAspect="1"/>
          </p:cNvPicPr>
          <p:nvPr/>
        </p:nvPicPr>
        <p:blipFill>
          <a:blip r:embed="rId7"/>
          <a:stretch>
            <a:fillRect/>
          </a:stretch>
        </p:blipFill>
        <p:spPr>
          <a:xfrm>
            <a:off x="215980" y="4213261"/>
            <a:ext cx="6173061" cy="981212"/>
          </a:xfrm>
          <a:prstGeom prst="rect">
            <a:avLst/>
          </a:prstGeom>
        </p:spPr>
      </p:pic>
      <p:pic>
        <p:nvPicPr>
          <p:cNvPr id="11" name="Immagine 10">
            <a:extLst>
              <a:ext uri="{FF2B5EF4-FFF2-40B4-BE49-F238E27FC236}">
                <a16:creationId xmlns:a16="http://schemas.microsoft.com/office/drawing/2014/main" id="{6E801ACE-2CEB-4535-87F8-1EB42ADDFD67}"/>
              </a:ext>
            </a:extLst>
          </p:cNvPr>
          <p:cNvPicPr>
            <a:picLocks noChangeAspect="1"/>
          </p:cNvPicPr>
          <p:nvPr/>
        </p:nvPicPr>
        <p:blipFill>
          <a:blip r:embed="rId8"/>
          <a:stretch>
            <a:fillRect/>
          </a:stretch>
        </p:blipFill>
        <p:spPr>
          <a:xfrm>
            <a:off x="217517" y="5194473"/>
            <a:ext cx="6171524" cy="562053"/>
          </a:xfrm>
          <a:prstGeom prst="rect">
            <a:avLst/>
          </a:prstGeom>
        </p:spPr>
      </p:pic>
      <p:sp>
        <p:nvSpPr>
          <p:cNvPr id="15" name="CasellaDiTesto 14">
            <a:extLst>
              <a:ext uri="{FF2B5EF4-FFF2-40B4-BE49-F238E27FC236}">
                <a16:creationId xmlns:a16="http://schemas.microsoft.com/office/drawing/2014/main" id="{CCBA8DAF-C0AB-42BD-93E6-101EBB49F652}"/>
              </a:ext>
            </a:extLst>
          </p:cNvPr>
          <p:cNvSpPr txBox="1"/>
          <p:nvPr/>
        </p:nvSpPr>
        <p:spPr>
          <a:xfrm>
            <a:off x="141234" y="5806353"/>
            <a:ext cx="6738745" cy="646331"/>
          </a:xfrm>
          <a:prstGeom prst="rect">
            <a:avLst/>
          </a:prstGeom>
          <a:noFill/>
        </p:spPr>
        <p:txBody>
          <a:bodyPr wrap="square">
            <a:spAutoFit/>
          </a:bodyPr>
          <a:lstStyle/>
          <a:p>
            <a:r>
              <a:rPr lang="it-IT" dirty="0">
                <a:solidFill>
                  <a:schemeClr val="tx1"/>
                </a:solidFill>
              </a:rPr>
              <a:t>B. Van Beek, </a:t>
            </a:r>
            <a:r>
              <a:rPr lang="it-IT" i="1" dirty="0">
                <a:solidFill>
                  <a:schemeClr val="tx1"/>
                </a:solidFill>
              </a:rPr>
              <a:t>A </a:t>
            </a:r>
            <a:r>
              <a:rPr lang="it-IT" i="1" dirty="0" err="1">
                <a:solidFill>
                  <a:schemeClr val="tx1"/>
                </a:solidFill>
              </a:rPr>
              <a:t>Letter</a:t>
            </a:r>
            <a:r>
              <a:rPr lang="it-IT" i="1" dirty="0">
                <a:solidFill>
                  <a:schemeClr val="tx1"/>
                </a:solidFill>
              </a:rPr>
              <a:t> from Zenon to </a:t>
            </a:r>
            <a:r>
              <a:rPr lang="it-IT" i="1" dirty="0" err="1">
                <a:solidFill>
                  <a:schemeClr val="tx1"/>
                </a:solidFill>
              </a:rPr>
              <a:t>Kleon</a:t>
            </a:r>
            <a:r>
              <a:rPr lang="it-IT" dirty="0">
                <a:solidFill>
                  <a:schemeClr val="tx1"/>
                </a:solidFill>
              </a:rPr>
              <a:t>, Ancient Society 35 (2005), 119-28</a:t>
            </a:r>
            <a:endParaRPr lang="it-IT" dirty="0"/>
          </a:p>
        </p:txBody>
      </p:sp>
      <p:sp>
        <p:nvSpPr>
          <p:cNvPr id="14" name="CasellaDiTesto 13">
            <a:extLst>
              <a:ext uri="{FF2B5EF4-FFF2-40B4-BE49-F238E27FC236}">
                <a16:creationId xmlns:a16="http://schemas.microsoft.com/office/drawing/2014/main" id="{833EC305-4F08-4CED-AC2F-AB13E0A16B9B}"/>
              </a:ext>
            </a:extLst>
          </p:cNvPr>
          <p:cNvSpPr txBox="1"/>
          <p:nvPr/>
        </p:nvSpPr>
        <p:spPr>
          <a:xfrm>
            <a:off x="6773333" y="5729896"/>
            <a:ext cx="61468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Franklin Gothic Medium"/>
                <a:ea typeface="+mn-ea"/>
                <a:cs typeface="+mn-cs"/>
              </a:rPr>
              <a:t>Anno 30, </a:t>
            </a:r>
            <a:r>
              <a:rPr kumimoji="0" lang="it-IT" sz="1800" b="0" i="0" u="none" strike="noStrike" kern="1200" cap="none" spc="0" normalizeH="0" baseline="0" noProof="0" dirty="0" err="1">
                <a:ln>
                  <a:noFill/>
                </a:ln>
                <a:solidFill>
                  <a:prstClr val="white"/>
                </a:solidFill>
                <a:effectLst/>
                <a:uLnTx/>
                <a:uFillTx/>
                <a:latin typeface="Franklin Gothic Medium"/>
                <a:ea typeface="+mn-ea"/>
                <a:cs typeface="+mn-cs"/>
              </a:rPr>
              <a:t>Loios</a:t>
            </a:r>
            <a:r>
              <a:rPr kumimoji="0" lang="it-IT" sz="1800" b="0" i="0" u="none" strike="noStrike" kern="1200" cap="none" spc="0" normalizeH="0" baseline="0" noProof="0" dirty="0">
                <a:ln>
                  <a:noFill/>
                </a:ln>
                <a:solidFill>
                  <a:prstClr val="white"/>
                </a:solidFill>
                <a:effectLst/>
                <a:uLnTx/>
                <a:uFillTx/>
                <a:latin typeface="Franklin Gothic Medium"/>
                <a:ea typeface="+mn-ea"/>
                <a:cs typeface="+mn-cs"/>
              </a:rPr>
              <a:t> 23, </a:t>
            </a:r>
            <a:r>
              <a:rPr kumimoji="0" lang="it-IT" sz="1800" b="0" i="0" u="none" strike="noStrike" kern="1200" cap="none" spc="0" normalizeH="0" baseline="0" noProof="0" dirty="0" err="1">
                <a:ln>
                  <a:noFill/>
                </a:ln>
                <a:solidFill>
                  <a:prstClr val="white"/>
                </a:solidFill>
                <a:effectLst/>
                <a:uLnTx/>
                <a:uFillTx/>
                <a:latin typeface="Franklin Gothic Medium"/>
                <a:ea typeface="+mn-ea"/>
                <a:cs typeface="+mn-cs"/>
              </a:rPr>
              <a:t>Mesorè</a:t>
            </a:r>
            <a:r>
              <a:rPr kumimoji="0" lang="it-IT" sz="1800" b="0" i="0" u="none" strike="noStrike" kern="1200" cap="none" spc="0" normalizeH="0" baseline="0" noProof="0" dirty="0">
                <a:ln>
                  <a:noFill/>
                </a:ln>
                <a:solidFill>
                  <a:prstClr val="white"/>
                </a:solidFill>
                <a:effectLst/>
                <a:uLnTx/>
                <a:uFillTx/>
                <a:latin typeface="Franklin Gothic Medium"/>
                <a:ea typeface="+mn-ea"/>
                <a:cs typeface="+mn-cs"/>
              </a:rPr>
              <a:t> 23 = 13 ottobre 255 a.C.</a:t>
            </a:r>
          </a:p>
        </p:txBody>
      </p:sp>
    </p:spTree>
    <p:extLst>
      <p:ext uri="{BB962C8B-B14F-4D97-AF65-F5344CB8AC3E}">
        <p14:creationId xmlns:p14="http://schemas.microsoft.com/office/powerpoint/2010/main" val="14947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94B5FC8-49B8-4020-ADA0-7CB401799BEC}"/>
              </a:ext>
            </a:extLst>
          </p:cNvPr>
          <p:cNvSpPr txBox="1">
            <a:spLocks/>
          </p:cNvSpPr>
          <p:nvPr/>
        </p:nvSpPr>
        <p:spPr>
          <a:xfrm>
            <a:off x="268706" y="0"/>
            <a:ext cx="8273716" cy="150706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baseline="0">
                <a:solidFill>
                  <a:schemeClr val="accent2"/>
                </a:solidFill>
                <a:latin typeface="+mj-lt"/>
                <a:ea typeface="+mj-ea"/>
                <a:cs typeface="+mj-cs"/>
              </a:defRPr>
            </a:lvl1pPr>
          </a:lstStyle>
          <a:p>
            <a:r>
              <a:rPr lang="it-IT" dirty="0"/>
              <a:t>mantenere la nuova terra: i lavori di manutenzione</a:t>
            </a:r>
          </a:p>
        </p:txBody>
      </p:sp>
      <p:sp>
        <p:nvSpPr>
          <p:cNvPr id="5" name="Segnaposto testo 3">
            <a:extLst>
              <a:ext uri="{FF2B5EF4-FFF2-40B4-BE49-F238E27FC236}">
                <a16:creationId xmlns:a16="http://schemas.microsoft.com/office/drawing/2014/main" id="{050634A6-F00A-47DF-BA7A-1CB5F7FCE65E}"/>
              </a:ext>
            </a:extLst>
          </p:cNvPr>
          <p:cNvSpPr txBox="1">
            <a:spLocks/>
          </p:cNvSpPr>
          <p:nvPr/>
        </p:nvSpPr>
        <p:spPr>
          <a:xfrm>
            <a:off x="143124" y="1684630"/>
            <a:ext cx="7633252" cy="4267200"/>
          </a:xfrm>
          <a:prstGeom prst="rect">
            <a:avLst/>
          </a:prstGeom>
        </p:spPr>
        <p:txBody>
          <a:bodyPr rtlCol="0"/>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it-IT" dirty="0" err="1">
                <a:solidFill>
                  <a:schemeClr val="tx1"/>
                </a:solidFill>
              </a:rPr>
              <a:t>P.Cair.Zen</a:t>
            </a:r>
            <a:r>
              <a:rPr lang="it-IT" dirty="0">
                <a:solidFill>
                  <a:schemeClr val="tx1"/>
                </a:solidFill>
              </a:rPr>
              <a:t>. I 59111 (19 novembre 257 a.C.): ricevuta di salario per i lavori alle dighe della tenuta di Apollonio. </a:t>
            </a:r>
            <a:r>
              <a:rPr lang="it-IT" i="1" dirty="0" err="1">
                <a:solidFill>
                  <a:schemeClr val="tx1"/>
                </a:solidFill>
              </a:rPr>
              <a:t>Doppelurkunde</a:t>
            </a:r>
            <a:r>
              <a:rPr lang="it-IT" dirty="0">
                <a:solidFill>
                  <a:schemeClr val="tx1"/>
                </a:solidFill>
              </a:rPr>
              <a:t>.</a:t>
            </a:r>
          </a:p>
        </p:txBody>
      </p:sp>
      <p:pic>
        <p:nvPicPr>
          <p:cNvPr id="6" name="Immagine 5">
            <a:extLst>
              <a:ext uri="{FF2B5EF4-FFF2-40B4-BE49-F238E27FC236}">
                <a16:creationId xmlns:a16="http://schemas.microsoft.com/office/drawing/2014/main" id="{FEA48E29-2AD7-45A5-9C47-3D7585A7A2C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866909" y="12032"/>
            <a:ext cx="3325091" cy="6890346"/>
          </a:xfrm>
          <a:prstGeom prst="rect">
            <a:avLst/>
          </a:prstGeom>
        </p:spPr>
      </p:pic>
      <p:pic>
        <p:nvPicPr>
          <p:cNvPr id="9" name="Immagine 8">
            <a:extLst>
              <a:ext uri="{FF2B5EF4-FFF2-40B4-BE49-F238E27FC236}">
                <a16:creationId xmlns:a16="http://schemas.microsoft.com/office/drawing/2014/main" id="{DE05A284-CD03-4735-880F-0727FE93657B}"/>
              </a:ext>
            </a:extLst>
          </p:cNvPr>
          <p:cNvPicPr>
            <a:picLocks noChangeAspect="1"/>
          </p:cNvPicPr>
          <p:nvPr/>
        </p:nvPicPr>
        <p:blipFill>
          <a:blip r:embed="rId4"/>
          <a:stretch>
            <a:fillRect/>
          </a:stretch>
        </p:blipFill>
        <p:spPr>
          <a:xfrm>
            <a:off x="143124" y="2421793"/>
            <a:ext cx="2979297" cy="4133204"/>
          </a:xfrm>
          <a:prstGeom prst="rect">
            <a:avLst/>
          </a:prstGeom>
        </p:spPr>
      </p:pic>
      <p:pic>
        <p:nvPicPr>
          <p:cNvPr id="10" name="Immagine 9">
            <a:extLst>
              <a:ext uri="{FF2B5EF4-FFF2-40B4-BE49-F238E27FC236}">
                <a16:creationId xmlns:a16="http://schemas.microsoft.com/office/drawing/2014/main" id="{A99F8ECF-3D62-4DC7-8C40-58C3A0B15F20}"/>
              </a:ext>
            </a:extLst>
          </p:cNvPr>
          <p:cNvPicPr>
            <a:picLocks noChangeAspect="1"/>
          </p:cNvPicPr>
          <p:nvPr/>
        </p:nvPicPr>
        <p:blipFill>
          <a:blip r:embed="rId5"/>
          <a:stretch>
            <a:fillRect/>
          </a:stretch>
        </p:blipFill>
        <p:spPr>
          <a:xfrm>
            <a:off x="2985463" y="4166741"/>
            <a:ext cx="6018405" cy="2388256"/>
          </a:xfrm>
          <a:prstGeom prst="rect">
            <a:avLst/>
          </a:prstGeom>
        </p:spPr>
      </p:pic>
    </p:spTree>
    <p:extLst>
      <p:ext uri="{BB962C8B-B14F-4D97-AF65-F5344CB8AC3E}">
        <p14:creationId xmlns:p14="http://schemas.microsoft.com/office/powerpoint/2010/main" val="283764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668C98-86B8-4207-AB93-010CF7981B5B}"/>
              </a:ext>
            </a:extLst>
          </p:cNvPr>
          <p:cNvSpPr>
            <a:spLocks noGrp="1"/>
          </p:cNvSpPr>
          <p:nvPr>
            <p:ph type="title"/>
          </p:nvPr>
        </p:nvSpPr>
        <p:spPr/>
        <p:txBody>
          <a:bodyPr/>
          <a:lstStyle/>
          <a:p>
            <a:r>
              <a:rPr lang="it-IT" dirty="0"/>
              <a:t>Medicina e religione nella quotidianità </a:t>
            </a:r>
            <a:br>
              <a:rPr lang="it-IT" dirty="0"/>
            </a:br>
            <a:r>
              <a:rPr lang="it-IT" dirty="0"/>
              <a:t>dei papiri di Zenone</a:t>
            </a:r>
          </a:p>
        </p:txBody>
      </p:sp>
      <p:pic>
        <p:nvPicPr>
          <p:cNvPr id="4" name="Immagine 3" descr="http://www.psi-online.it/images/orig/PSI%20IV%20413%20r.jpg?1365956978">
            <a:extLst>
              <a:ext uri="{FF2B5EF4-FFF2-40B4-BE49-F238E27FC236}">
                <a16:creationId xmlns:a16="http://schemas.microsoft.com/office/drawing/2014/main" id="{C1626B21-545A-4A78-A02F-5AE28A70464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41101" y="1794711"/>
            <a:ext cx="2494561" cy="4415589"/>
          </a:xfrm>
          <a:prstGeom prst="rect">
            <a:avLst/>
          </a:prstGeom>
          <a:noFill/>
          <a:ln>
            <a:noFill/>
          </a:ln>
        </p:spPr>
      </p:pic>
      <p:pic>
        <p:nvPicPr>
          <p:cNvPr id="5" name="Immagine 4" descr="http://ipap.csad.ox.ac.uk/PCZ-colour/72dpi/P.Cair.Zen.III.59426.jpg">
            <a:extLst>
              <a:ext uri="{FF2B5EF4-FFF2-40B4-BE49-F238E27FC236}">
                <a16:creationId xmlns:a16="http://schemas.microsoft.com/office/drawing/2014/main" id="{7C151091-C46F-4A63-9476-DB6650DC4ED9}"/>
              </a:ext>
            </a:extLst>
          </p:cNvPr>
          <p:cNvPicPr>
            <a:picLocks noChangeAspect="1"/>
          </p:cNvPicPr>
          <p:nvPr/>
        </p:nvPicPr>
        <p:blipFill rotWithShape="1">
          <a:blip r:embed="rId4">
            <a:extLst>
              <a:ext uri="{28A0092B-C50C-407E-A947-70E740481C1C}">
                <a14:useLocalDpi xmlns:a14="http://schemas.microsoft.com/office/drawing/2010/main" val="0"/>
              </a:ext>
            </a:extLst>
          </a:blip>
          <a:srcRect b="20689"/>
          <a:stretch/>
        </p:blipFill>
        <p:spPr bwMode="auto">
          <a:xfrm>
            <a:off x="4775989" y="2273968"/>
            <a:ext cx="6392260" cy="2960174"/>
          </a:xfrm>
          <a:prstGeom prst="rect">
            <a:avLst/>
          </a:prstGeom>
          <a:noFill/>
          <a:ln>
            <a:noFill/>
          </a:ln>
        </p:spPr>
      </p:pic>
    </p:spTree>
    <p:extLst>
      <p:ext uri="{BB962C8B-B14F-4D97-AF65-F5344CB8AC3E}">
        <p14:creationId xmlns:p14="http://schemas.microsoft.com/office/powerpoint/2010/main" val="286054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www.psi-online.it/images/orig/PSI%20IV%20413%20r.jpg?1365956978">
            <a:extLst>
              <a:ext uri="{FF2B5EF4-FFF2-40B4-BE49-F238E27FC236}">
                <a16:creationId xmlns:a16="http://schemas.microsoft.com/office/drawing/2014/main" id="{37BDBE83-EB52-4D1F-AE52-18BEDF550E47}"/>
              </a:ext>
            </a:extLst>
          </p:cNvPr>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4222" y="61333"/>
            <a:ext cx="3794713" cy="6716972"/>
          </a:xfrm>
          <a:prstGeom prst="rect">
            <a:avLst/>
          </a:prstGeom>
          <a:noFill/>
          <a:ln>
            <a:noFill/>
          </a:ln>
        </p:spPr>
      </p:pic>
      <p:sp>
        <p:nvSpPr>
          <p:cNvPr id="5" name="Rettangolo 4">
            <a:extLst>
              <a:ext uri="{FF2B5EF4-FFF2-40B4-BE49-F238E27FC236}">
                <a16:creationId xmlns:a16="http://schemas.microsoft.com/office/drawing/2014/main" id="{95365AD7-4A85-491F-AC73-44BCFE4ED148}"/>
              </a:ext>
            </a:extLst>
          </p:cNvPr>
          <p:cNvSpPr/>
          <p:nvPr/>
        </p:nvSpPr>
        <p:spPr>
          <a:xfrm>
            <a:off x="6593746" y="658708"/>
            <a:ext cx="5318619" cy="3930435"/>
          </a:xfrm>
          <a:prstGeom prst="rect">
            <a:avLst/>
          </a:prstGeom>
        </p:spPr>
        <p:txBody>
          <a:bodyPr wrap="square">
            <a:spAutoFit/>
          </a:bodyPr>
          <a:lstStyle/>
          <a:p>
            <a:pPr algn="just">
              <a:lnSpc>
                <a:spcPct val="107000"/>
              </a:lnSpc>
              <a:spcAft>
                <a:spcPts val="0"/>
              </a:spcAft>
            </a:pPr>
            <a:r>
              <a:rPr lang="it-IT" b="1" dirty="0">
                <a:latin typeface="Times" panose="02020603060405020304" pitchFamily="18" charset="0"/>
                <a:ea typeface="Calibri" panose="020F0502020204030204" pitchFamily="34" charset="0"/>
                <a:cs typeface="Times New Roman" panose="02020603050405020304" pitchFamily="18" charset="0"/>
              </a:rPr>
              <a:t>PSI IV 413</a:t>
            </a:r>
            <a:r>
              <a:rPr lang="it-IT" dirty="0">
                <a:latin typeface="Times" panose="02020603060405020304" pitchFamily="18" charset="0"/>
                <a:ea typeface="Calibri" panose="020F0502020204030204" pitchFamily="34" charset="0"/>
                <a:cs typeface="Times New Roman" panose="02020603050405020304" pitchFamily="18" charset="0"/>
              </a:rPr>
              <a:t> – Promemoria a Zenone da parte di </a:t>
            </a:r>
            <a:r>
              <a:rPr lang="it-IT" dirty="0" err="1">
                <a:latin typeface="Times" panose="02020603060405020304" pitchFamily="18" charset="0"/>
                <a:ea typeface="Calibri" panose="020F0502020204030204" pitchFamily="34" charset="0"/>
                <a:cs typeface="Times New Roman" panose="02020603050405020304" pitchFamily="18" charset="0"/>
              </a:rPr>
              <a:t>Cudippo</a:t>
            </a:r>
            <a:r>
              <a:rPr lang="it-IT" dirty="0">
                <a:latin typeface="Times" panose="02020603060405020304" pitchFamily="18" charset="0"/>
                <a:ea typeface="Calibri" panose="020F0502020204030204" pitchFamily="34" charset="0"/>
                <a:cs typeface="Times New Roman" panose="02020603050405020304" pitchFamily="18" charset="0"/>
              </a:rPr>
              <a:t>. Se avessi potuto acquistare qualsiasi dei seguenti prodotti al mercato, secondo quanto ordinano i medici, non ti avrei dovuto disturbare. Stando però così le cose, ti ho scritto ciò di cui ho bisogno, come Apollonio riteneva io dovessi fare. Così, se li hai da te, mandami un’anfora di vino, o di Lesbo o di </a:t>
            </a:r>
            <a:r>
              <a:rPr lang="it-IT" dirty="0" err="1">
                <a:latin typeface="Times" panose="02020603060405020304" pitchFamily="18" charset="0"/>
                <a:ea typeface="Calibri" panose="020F0502020204030204" pitchFamily="34" charset="0"/>
                <a:cs typeface="Times New Roman" panose="02020603050405020304" pitchFamily="18" charset="0"/>
              </a:rPr>
              <a:t>Chio</a:t>
            </a:r>
            <a:r>
              <a:rPr lang="it-IT" dirty="0">
                <a:latin typeface="Times" panose="02020603060405020304" pitchFamily="18" charset="0"/>
                <a:ea typeface="Calibri" panose="020F0502020204030204" pitchFamily="34" charset="0"/>
                <a:cs typeface="Times New Roman" panose="02020603050405020304" pitchFamily="18" charset="0"/>
              </a:rPr>
              <a:t>, del più dolce, e soprattutto un </a:t>
            </a:r>
            <a:r>
              <a:rPr lang="it-IT" i="1" dirty="0" err="1">
                <a:latin typeface="Times" panose="02020603060405020304" pitchFamily="18" charset="0"/>
                <a:ea typeface="Calibri" panose="020F0502020204030204" pitchFamily="34" charset="0"/>
                <a:cs typeface="Times New Roman" panose="02020603050405020304" pitchFamily="18" charset="0"/>
              </a:rPr>
              <a:t>chous</a:t>
            </a:r>
            <a:r>
              <a:rPr lang="it-IT" dirty="0">
                <a:latin typeface="Times" panose="02020603060405020304" pitchFamily="18" charset="0"/>
                <a:ea typeface="Calibri" panose="020F0502020204030204" pitchFamily="34" charset="0"/>
                <a:cs typeface="Times New Roman" panose="02020603050405020304" pitchFamily="18" charset="0"/>
              </a:rPr>
              <a:t> di miele o, se non è possibile, quanto più puoi; e ordina loro di riempirmi il vaso con pesce salato. Perché entrambe queste cose le considerano essere le più necessarie. E se la mia salute migliora e vado fuori sede a Bisanzio, ti riporterò dell’ottimo pesce salato.</a:t>
            </a:r>
            <a:endParaRPr lang="it-IT" sz="2400" dirty="0">
              <a:effectLst/>
              <a:latin typeface="Times" panose="02020603060405020304" pitchFamily="18"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4E127239-D545-4BA1-BDAA-35B920589E77}"/>
              </a:ext>
            </a:extLst>
          </p:cNvPr>
          <p:cNvPicPr>
            <a:picLocks noChangeAspect="1"/>
          </p:cNvPicPr>
          <p:nvPr/>
        </p:nvPicPr>
        <p:blipFill>
          <a:blip r:embed="rId4"/>
          <a:stretch>
            <a:fillRect/>
          </a:stretch>
        </p:blipFill>
        <p:spPr>
          <a:xfrm>
            <a:off x="4021428" y="658708"/>
            <a:ext cx="2409825" cy="5210175"/>
          </a:xfrm>
          <a:prstGeom prst="rect">
            <a:avLst/>
          </a:prstGeom>
        </p:spPr>
      </p:pic>
    </p:spTree>
    <p:extLst>
      <p:ext uri="{BB962C8B-B14F-4D97-AF65-F5344CB8AC3E}">
        <p14:creationId xmlns:p14="http://schemas.microsoft.com/office/powerpoint/2010/main" val="8581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ipap.csad.ox.ac.uk/PCZ-colour/72dpi/P.Cair.Zen.III.59426.jpg">
            <a:extLst>
              <a:ext uri="{FF2B5EF4-FFF2-40B4-BE49-F238E27FC236}">
                <a16:creationId xmlns:a16="http://schemas.microsoft.com/office/drawing/2014/main" id="{F0014646-B05E-451C-AEB9-F458906E04C6}"/>
              </a:ext>
            </a:extLst>
          </p:cNvPr>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20689"/>
          <a:stretch/>
        </p:blipFill>
        <p:spPr bwMode="auto">
          <a:xfrm>
            <a:off x="2265027" y="288757"/>
            <a:ext cx="8333065" cy="3858936"/>
          </a:xfrm>
          <a:prstGeom prst="rect">
            <a:avLst/>
          </a:prstGeom>
          <a:noFill/>
          <a:ln>
            <a:noFill/>
          </a:ln>
        </p:spPr>
      </p:pic>
      <p:pic>
        <p:nvPicPr>
          <p:cNvPr id="5" name="Immagine 4">
            <a:extLst>
              <a:ext uri="{FF2B5EF4-FFF2-40B4-BE49-F238E27FC236}">
                <a16:creationId xmlns:a16="http://schemas.microsoft.com/office/drawing/2014/main" id="{F879A0B2-9F9D-453D-BB1F-4C2A1AE8D90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8567"/>
          <a:stretch/>
        </p:blipFill>
        <p:spPr>
          <a:xfrm>
            <a:off x="0" y="4239590"/>
            <a:ext cx="6704522" cy="2206487"/>
          </a:xfrm>
          <a:prstGeom prst="rect">
            <a:avLst/>
          </a:prstGeom>
        </p:spPr>
      </p:pic>
      <p:sp>
        <p:nvSpPr>
          <p:cNvPr id="6" name="Rettangolo 5">
            <a:extLst>
              <a:ext uri="{FF2B5EF4-FFF2-40B4-BE49-F238E27FC236}">
                <a16:creationId xmlns:a16="http://schemas.microsoft.com/office/drawing/2014/main" id="{4F903203-5C39-4E5E-967D-750F9CE0EEA2}"/>
              </a:ext>
            </a:extLst>
          </p:cNvPr>
          <p:cNvSpPr/>
          <p:nvPr/>
        </p:nvSpPr>
        <p:spPr>
          <a:xfrm>
            <a:off x="6704522" y="4147693"/>
            <a:ext cx="5464029" cy="2308324"/>
          </a:xfrm>
          <a:prstGeom prst="rect">
            <a:avLst/>
          </a:prstGeom>
        </p:spPr>
        <p:txBody>
          <a:bodyPr wrap="square">
            <a:spAutoFit/>
          </a:bodyPr>
          <a:lstStyle/>
          <a:p>
            <a:r>
              <a:rPr lang="it-IT" dirty="0" err="1">
                <a:latin typeface="Times" panose="02020603060405020304" pitchFamily="18" charset="0"/>
                <a:ea typeface="Calibri" panose="020F0502020204030204" pitchFamily="34" charset="0"/>
                <a:cs typeface="Times New Roman" panose="02020603050405020304" pitchFamily="18" charset="0"/>
              </a:rPr>
              <a:t>Dromon</a:t>
            </a:r>
            <a:r>
              <a:rPr lang="it-IT" dirty="0">
                <a:latin typeface="Times" panose="02020603060405020304" pitchFamily="18" charset="0"/>
                <a:ea typeface="Calibri" panose="020F0502020204030204" pitchFamily="34" charset="0"/>
                <a:cs typeface="Times New Roman" panose="02020603050405020304" pitchFamily="18" charset="0"/>
              </a:rPr>
              <a:t> saluta Zenone. Rendo grazie a tutti gli </a:t>
            </a:r>
            <a:r>
              <a:rPr lang="it-IT" dirty="0" err="1">
                <a:latin typeface="Times" panose="02020603060405020304" pitchFamily="18" charset="0"/>
                <a:ea typeface="Calibri" panose="020F0502020204030204" pitchFamily="34" charset="0"/>
                <a:cs typeface="Times New Roman" panose="02020603050405020304" pitchFamily="18" charset="0"/>
              </a:rPr>
              <a:t>dèi</a:t>
            </a:r>
            <a:r>
              <a:rPr lang="it-IT" dirty="0">
                <a:latin typeface="Times" panose="02020603060405020304" pitchFamily="18" charset="0"/>
                <a:ea typeface="Calibri" panose="020F0502020204030204" pitchFamily="34" charset="0"/>
                <a:cs typeface="Times New Roman" panose="02020603050405020304" pitchFamily="18" charset="0"/>
              </a:rPr>
              <a:t> se tu sei in buona salute e se tutto il resto è stato soddisfacente. Anch’io sto bene, e in accordo con ciò che mi hai scritto presto la massima cura affinché nessuno infastidisca i tuoi. Quando sarai pronto a salpare in buona salute, ordina ad uno dei tuoi di acquistare una ciotola di miele attico: infatti, ne ho bisogno per i miei occhi, secondo l’ordine del dio. Buona fortuna.</a:t>
            </a:r>
            <a:endParaRPr lang="it-IT" dirty="0">
              <a:latin typeface="Times" panose="02020603060405020304" pitchFamily="18" charset="0"/>
            </a:endParaRPr>
          </a:p>
        </p:txBody>
      </p:sp>
    </p:spTree>
    <p:extLst>
      <p:ext uri="{BB962C8B-B14F-4D97-AF65-F5344CB8AC3E}">
        <p14:creationId xmlns:p14="http://schemas.microsoft.com/office/powerpoint/2010/main" val="425086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2BB1F05-5FF3-4018-A57E-B9FA32A729DD}"/>
              </a:ext>
            </a:extLst>
          </p:cNvPr>
          <p:cNvSpPr>
            <a:spLocks noGrp="1"/>
          </p:cNvSpPr>
          <p:nvPr>
            <p:ph type="title"/>
          </p:nvPr>
        </p:nvSpPr>
        <p:spPr>
          <a:xfrm>
            <a:off x="692233" y="-446207"/>
            <a:ext cx="8534400" cy="1507067"/>
          </a:xfrm>
        </p:spPr>
        <p:txBody>
          <a:bodyPr/>
          <a:lstStyle/>
          <a:p>
            <a:r>
              <a:rPr lang="it-IT" dirty="0"/>
              <a:t>Il paese «acquistato»</a:t>
            </a:r>
          </a:p>
        </p:txBody>
      </p:sp>
      <p:sp>
        <p:nvSpPr>
          <p:cNvPr id="5" name="Segnaposto contenuto 2">
            <a:extLst>
              <a:ext uri="{FF2B5EF4-FFF2-40B4-BE49-F238E27FC236}">
                <a16:creationId xmlns:a16="http://schemas.microsoft.com/office/drawing/2014/main" id="{8C09C64B-191E-4859-B3BC-93371F4F05A5}"/>
              </a:ext>
            </a:extLst>
          </p:cNvPr>
          <p:cNvSpPr>
            <a:spLocks noGrp="1"/>
          </p:cNvSpPr>
          <p:nvPr>
            <p:ph idx="1"/>
          </p:nvPr>
        </p:nvSpPr>
        <p:spPr>
          <a:xfrm>
            <a:off x="518559" y="1351603"/>
            <a:ext cx="8482317" cy="5072423"/>
          </a:xfrm>
        </p:spPr>
        <p:txBody>
          <a:bodyPr>
            <a:normAutofit/>
          </a:bodyPr>
          <a:lstStyle/>
          <a:p>
            <a:r>
              <a:rPr lang="it-IT" dirty="0">
                <a:solidFill>
                  <a:schemeClr val="tx1"/>
                </a:solidFill>
              </a:rPr>
              <a:t>«Sostenevano inoltre che il primo uomo a regnare sull’Egitto fu </a:t>
            </a:r>
            <a:r>
              <a:rPr lang="it-IT" dirty="0" err="1">
                <a:solidFill>
                  <a:schemeClr val="tx1"/>
                </a:solidFill>
              </a:rPr>
              <a:t>Min</a:t>
            </a:r>
            <a:r>
              <a:rPr lang="it-IT" dirty="0">
                <a:solidFill>
                  <a:schemeClr val="tx1"/>
                </a:solidFill>
              </a:rPr>
              <a:t>: ai suoi tempi tutto l’Egitto, tranne il nomo di Tebe, era una palude e non era ancora emerso nessuno dei territori attualmente esistenti a nord del lago </a:t>
            </a:r>
            <a:r>
              <a:rPr lang="it-IT" dirty="0" err="1">
                <a:solidFill>
                  <a:schemeClr val="tx1"/>
                </a:solidFill>
              </a:rPr>
              <a:t>Moeris</a:t>
            </a:r>
            <a:r>
              <a:rPr lang="it-IT" dirty="0">
                <a:solidFill>
                  <a:schemeClr val="tx1"/>
                </a:solidFill>
              </a:rPr>
              <a:t>, che dista dal mare sette giorni di navigazione risalendo il Nilo. Quanto dicevano del loro paese mi sembra esatto: a una persona intelligente, anche se non ne ha mai sentito parlare, basta vedere perché le risulti evidente che la parte dell’Egitto che i Greci raggiungono con le loro navi è una terra acquisita e un dono del fiume; e altrettanto vale (benché riguardo ad esso i sacerdoti non affermassero nulla di simile) anche per il territorio che si trova a sud del lago </a:t>
            </a:r>
            <a:r>
              <a:rPr lang="it-IT" dirty="0" err="1">
                <a:solidFill>
                  <a:schemeClr val="tx1"/>
                </a:solidFill>
              </a:rPr>
              <a:t>Moeris</a:t>
            </a:r>
            <a:r>
              <a:rPr lang="it-IT" dirty="0">
                <a:solidFill>
                  <a:schemeClr val="tx1"/>
                </a:solidFill>
              </a:rPr>
              <a:t>, fino a tre giorni di navigazione» (</a:t>
            </a:r>
            <a:r>
              <a:rPr lang="it-IT" dirty="0" err="1">
                <a:solidFill>
                  <a:schemeClr val="tx1"/>
                </a:solidFill>
              </a:rPr>
              <a:t>Hdt</a:t>
            </a:r>
            <a:r>
              <a:rPr lang="it-IT" dirty="0">
                <a:solidFill>
                  <a:schemeClr val="tx1"/>
                </a:solidFill>
              </a:rPr>
              <a:t> II 4,2-5,1)</a:t>
            </a:r>
          </a:p>
          <a:p>
            <a:r>
              <a:rPr lang="it-IT" dirty="0">
                <a:solidFill>
                  <a:schemeClr val="tx1"/>
                </a:solidFill>
              </a:rPr>
              <a:t>«La maggior parte del paese che ho appena descritto è parsa anche a me, proprio come dicevano i sacerdoti, una terra che si è aggiunta in un secondo momento all’Egitto» (</a:t>
            </a:r>
            <a:r>
              <a:rPr lang="it-IT" dirty="0" err="1">
                <a:solidFill>
                  <a:schemeClr val="tx1"/>
                </a:solidFill>
              </a:rPr>
              <a:t>Hdt</a:t>
            </a:r>
            <a:r>
              <a:rPr lang="it-IT" dirty="0">
                <a:solidFill>
                  <a:schemeClr val="tx1"/>
                </a:solidFill>
              </a:rPr>
              <a:t> II10,1)</a:t>
            </a:r>
          </a:p>
        </p:txBody>
      </p:sp>
      <p:pic>
        <p:nvPicPr>
          <p:cNvPr id="6" name="Immagine 5">
            <a:extLst>
              <a:ext uri="{FF2B5EF4-FFF2-40B4-BE49-F238E27FC236}">
                <a16:creationId xmlns:a16="http://schemas.microsoft.com/office/drawing/2014/main" id="{449598E7-098D-4D45-A41E-53A9D7C6CE00}"/>
              </a:ext>
            </a:extLst>
          </p:cNvPr>
          <p:cNvPicPr>
            <a:picLocks noChangeAspect="1"/>
          </p:cNvPicPr>
          <p:nvPr/>
        </p:nvPicPr>
        <p:blipFill>
          <a:blip r:embed="rId2"/>
          <a:stretch>
            <a:fillRect/>
          </a:stretch>
        </p:blipFill>
        <p:spPr>
          <a:xfrm>
            <a:off x="9129314" y="246490"/>
            <a:ext cx="2761770" cy="6304183"/>
          </a:xfrm>
          <a:prstGeom prst="rect">
            <a:avLst/>
          </a:prstGeom>
        </p:spPr>
      </p:pic>
    </p:spTree>
    <p:extLst>
      <p:ext uri="{BB962C8B-B14F-4D97-AF65-F5344CB8AC3E}">
        <p14:creationId xmlns:p14="http://schemas.microsoft.com/office/powerpoint/2010/main" val="365221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1B29FA4A-749B-480A-B891-3CEA8BA7FAEF}"/>
              </a:ext>
            </a:extLst>
          </p:cNvPr>
          <p:cNvSpPr txBox="1">
            <a:spLocks/>
          </p:cNvSpPr>
          <p:nvPr/>
        </p:nvSpPr>
        <p:spPr>
          <a:xfrm>
            <a:off x="5544682" y="5942722"/>
            <a:ext cx="10868339" cy="5527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it-IT" dirty="0"/>
              <a:t>Lettera di </a:t>
            </a:r>
            <a:r>
              <a:rPr lang="it-IT" dirty="0" err="1"/>
              <a:t>Zoilo</a:t>
            </a:r>
            <a:r>
              <a:rPr lang="it-IT" dirty="0"/>
              <a:t> ad Apollonio (PSI IV 435, </a:t>
            </a:r>
            <a:r>
              <a:rPr lang="it-IT" dirty="0" err="1"/>
              <a:t>ca</a:t>
            </a:r>
            <a:r>
              <a:rPr lang="it-IT" dirty="0"/>
              <a:t>. 12 febbraio 257 a.C.)</a:t>
            </a:r>
          </a:p>
        </p:txBody>
      </p:sp>
      <p:pic>
        <p:nvPicPr>
          <p:cNvPr id="5" name="Immagine 4">
            <a:extLst>
              <a:ext uri="{FF2B5EF4-FFF2-40B4-BE49-F238E27FC236}">
                <a16:creationId xmlns:a16="http://schemas.microsoft.com/office/drawing/2014/main" id="{9B26DA5B-70FE-4D87-BBFB-515A1CE2E0C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539" t="6896" r="38113" b="19653"/>
          <a:stretch/>
        </p:blipFill>
        <p:spPr>
          <a:xfrm>
            <a:off x="577861" y="192962"/>
            <a:ext cx="4745230" cy="6038675"/>
          </a:xfrm>
          <a:prstGeom prst="rect">
            <a:avLst/>
          </a:prstGeom>
        </p:spPr>
      </p:pic>
      <p:pic>
        <p:nvPicPr>
          <p:cNvPr id="6" name="Immagine 5">
            <a:extLst>
              <a:ext uri="{FF2B5EF4-FFF2-40B4-BE49-F238E27FC236}">
                <a16:creationId xmlns:a16="http://schemas.microsoft.com/office/drawing/2014/main" id="{8496B941-2B69-4402-A6FA-6D152A596E40}"/>
              </a:ext>
            </a:extLst>
          </p:cNvPr>
          <p:cNvPicPr>
            <a:picLocks noChangeAspect="1"/>
          </p:cNvPicPr>
          <p:nvPr/>
        </p:nvPicPr>
        <p:blipFill>
          <a:blip r:embed="rId4"/>
          <a:stretch>
            <a:fillRect/>
          </a:stretch>
        </p:blipFill>
        <p:spPr>
          <a:xfrm>
            <a:off x="5544683" y="362516"/>
            <a:ext cx="6069456" cy="4089167"/>
          </a:xfrm>
          <a:prstGeom prst="rect">
            <a:avLst/>
          </a:prstGeom>
        </p:spPr>
      </p:pic>
      <p:pic>
        <p:nvPicPr>
          <p:cNvPr id="7" name="Immagine 6">
            <a:extLst>
              <a:ext uri="{FF2B5EF4-FFF2-40B4-BE49-F238E27FC236}">
                <a16:creationId xmlns:a16="http://schemas.microsoft.com/office/drawing/2014/main" id="{50D3C7BC-EFC7-4D9C-9244-89B60FE54532}"/>
              </a:ext>
            </a:extLst>
          </p:cNvPr>
          <p:cNvPicPr>
            <a:picLocks noChangeAspect="1"/>
          </p:cNvPicPr>
          <p:nvPr/>
        </p:nvPicPr>
        <p:blipFill>
          <a:blip r:embed="rId5"/>
          <a:stretch>
            <a:fillRect/>
          </a:stretch>
        </p:blipFill>
        <p:spPr>
          <a:xfrm>
            <a:off x="5544682" y="4451683"/>
            <a:ext cx="6098769" cy="1263317"/>
          </a:xfrm>
          <a:prstGeom prst="rect">
            <a:avLst/>
          </a:prstGeom>
        </p:spPr>
      </p:pic>
    </p:spTree>
    <p:extLst>
      <p:ext uri="{BB962C8B-B14F-4D97-AF65-F5344CB8AC3E}">
        <p14:creationId xmlns:p14="http://schemas.microsoft.com/office/powerpoint/2010/main" val="158356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1107F9CF-473B-4AA9-8B2B-3D0AD4711EA0}"/>
              </a:ext>
            </a:extLst>
          </p:cNvPr>
          <p:cNvSpPr txBox="1">
            <a:spLocks/>
          </p:cNvSpPr>
          <p:nvPr/>
        </p:nvSpPr>
        <p:spPr>
          <a:xfrm>
            <a:off x="333328" y="5284475"/>
            <a:ext cx="6003571" cy="51466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it-IT" dirty="0"/>
              <a:t>Conto con la donazione di Apollonio a Serapide e Asclepio in Menfi (</a:t>
            </a:r>
            <a:r>
              <a:rPr lang="it-IT" dirty="0" err="1"/>
              <a:t>P.Mich</a:t>
            </a:r>
            <a:r>
              <a:rPr lang="it-IT" dirty="0"/>
              <a:t>. I 31, 256/5 a.C.)</a:t>
            </a:r>
          </a:p>
        </p:txBody>
      </p:sp>
      <p:pic>
        <p:nvPicPr>
          <p:cNvPr id="5" name="Immagine 4">
            <a:extLst>
              <a:ext uri="{FF2B5EF4-FFF2-40B4-BE49-F238E27FC236}">
                <a16:creationId xmlns:a16="http://schemas.microsoft.com/office/drawing/2014/main" id="{25FEBBF4-93EB-450E-A77F-E5392B8AFCF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16123" r="43818" b="21882"/>
          <a:stretch/>
        </p:blipFill>
        <p:spPr>
          <a:xfrm>
            <a:off x="162372" y="541833"/>
            <a:ext cx="6670228" cy="4353879"/>
          </a:xfrm>
          <a:prstGeom prst="rect">
            <a:avLst/>
          </a:prstGeom>
        </p:spPr>
      </p:pic>
      <p:pic>
        <p:nvPicPr>
          <p:cNvPr id="6" name="Immagine 5">
            <a:extLst>
              <a:ext uri="{FF2B5EF4-FFF2-40B4-BE49-F238E27FC236}">
                <a16:creationId xmlns:a16="http://schemas.microsoft.com/office/drawing/2014/main" id="{60048923-C432-497C-BD87-A07A437DD57C}"/>
              </a:ext>
            </a:extLst>
          </p:cNvPr>
          <p:cNvPicPr>
            <a:picLocks noChangeAspect="1"/>
          </p:cNvPicPr>
          <p:nvPr/>
        </p:nvPicPr>
        <p:blipFill>
          <a:blip r:embed="rId4"/>
          <a:stretch>
            <a:fillRect/>
          </a:stretch>
        </p:blipFill>
        <p:spPr>
          <a:xfrm>
            <a:off x="6893862" y="3429000"/>
            <a:ext cx="5233602" cy="2933424"/>
          </a:xfrm>
          <a:prstGeom prst="rect">
            <a:avLst/>
          </a:prstGeom>
        </p:spPr>
      </p:pic>
      <p:sp>
        <p:nvSpPr>
          <p:cNvPr id="7" name="CasellaDiTesto 6">
            <a:extLst>
              <a:ext uri="{FF2B5EF4-FFF2-40B4-BE49-F238E27FC236}">
                <a16:creationId xmlns:a16="http://schemas.microsoft.com/office/drawing/2014/main" id="{6DD91BA9-38A6-4D4D-B946-9B20213B745D}"/>
              </a:ext>
            </a:extLst>
          </p:cNvPr>
          <p:cNvSpPr txBox="1"/>
          <p:nvPr/>
        </p:nvSpPr>
        <p:spPr>
          <a:xfrm>
            <a:off x="6832600" y="435170"/>
            <a:ext cx="5020733" cy="2862322"/>
          </a:xfrm>
          <a:prstGeom prst="rect">
            <a:avLst/>
          </a:prstGeom>
          <a:noFill/>
        </p:spPr>
        <p:txBody>
          <a:bodyPr wrap="square">
            <a:spAutoFit/>
          </a:bodyPr>
          <a:lstStyle/>
          <a:p>
            <a:r>
              <a:rPr lang="en-US" dirty="0"/>
              <a:t>Anno (?) 30. </a:t>
            </a:r>
            <a:r>
              <a:rPr lang="en-US" dirty="0" err="1"/>
              <a:t>Rendiconto</a:t>
            </a:r>
            <a:r>
              <a:rPr lang="en-US" dirty="0"/>
              <a:t> </a:t>
            </a:r>
            <a:r>
              <a:rPr lang="en-US" dirty="0" err="1"/>
              <a:t>della</a:t>
            </a:r>
            <a:r>
              <a:rPr lang="en-US" dirty="0"/>
              <a:t> terra di </a:t>
            </a:r>
            <a:r>
              <a:rPr lang="en-US" dirty="0" err="1"/>
              <a:t>Apollonio</a:t>
            </a:r>
            <a:r>
              <a:rPr lang="en-US" dirty="0"/>
              <a:t>, persona per persona, da </a:t>
            </a:r>
            <a:r>
              <a:rPr lang="en-US" dirty="0" err="1"/>
              <a:t>parte</a:t>
            </a:r>
            <a:r>
              <a:rPr lang="en-US" dirty="0"/>
              <a:t> di </a:t>
            </a:r>
            <a:r>
              <a:rPr lang="en-US" dirty="0" err="1"/>
              <a:t>Mys</a:t>
            </a:r>
            <a:r>
              <a:rPr lang="en-US" dirty="0"/>
              <a:t> il primo … </a:t>
            </a:r>
          </a:p>
          <a:p>
            <a:endParaRPr lang="en-US" dirty="0"/>
          </a:p>
          <a:p>
            <a:r>
              <a:rPr lang="en-US" dirty="0" err="1"/>
              <a:t>Pasis</a:t>
            </a:r>
            <a:r>
              <a:rPr lang="en-US" dirty="0"/>
              <a:t> </a:t>
            </a:r>
            <a:r>
              <a:rPr lang="en-US" dirty="0" err="1"/>
              <a:t>figlio</a:t>
            </a:r>
            <a:r>
              <a:rPr lang="en-US" dirty="0"/>
              <a:t> di </a:t>
            </a:r>
            <a:r>
              <a:rPr lang="en-US" dirty="0" err="1"/>
              <a:t>Pais</a:t>
            </a:r>
            <a:r>
              <a:rPr lang="en-US" dirty="0"/>
              <a:t>, di </a:t>
            </a:r>
            <a:r>
              <a:rPr lang="en-US" dirty="0" err="1"/>
              <a:t>Moithymis</a:t>
            </a:r>
            <a:r>
              <a:rPr lang="en-US" dirty="0"/>
              <a:t>, 880 </a:t>
            </a:r>
            <a:r>
              <a:rPr lang="en-US" dirty="0" err="1"/>
              <a:t>arure</a:t>
            </a:r>
            <a:r>
              <a:rPr lang="en-US" dirty="0"/>
              <a:t> a 5 ½ 1/8 </a:t>
            </a:r>
            <a:r>
              <a:rPr lang="en-US" dirty="0" err="1"/>
              <a:t>artabe</a:t>
            </a:r>
            <a:r>
              <a:rPr lang="en-US" dirty="0"/>
              <a:t> di </a:t>
            </a:r>
            <a:r>
              <a:rPr lang="en-US" dirty="0" err="1"/>
              <a:t>grano</a:t>
            </a:r>
            <a:r>
              <a:rPr lang="en-US" dirty="0"/>
              <a:t> per arura, in </a:t>
            </a:r>
            <a:r>
              <a:rPr lang="en-US" dirty="0" err="1"/>
              <a:t>totale</a:t>
            </a:r>
            <a:r>
              <a:rPr lang="en-US" dirty="0"/>
              <a:t> 4950 </a:t>
            </a:r>
            <a:r>
              <a:rPr lang="en-US" dirty="0" err="1"/>
              <a:t>artabe</a:t>
            </a:r>
            <a:r>
              <a:rPr lang="en-US" dirty="0"/>
              <a:t>.</a:t>
            </a:r>
          </a:p>
          <a:p>
            <a:endParaRPr lang="en-US" dirty="0"/>
          </a:p>
          <a:p>
            <a:r>
              <a:rPr lang="en-US" dirty="0"/>
              <a:t>Di </a:t>
            </a:r>
            <a:r>
              <a:rPr lang="en-US" dirty="0" err="1"/>
              <a:t>queste</a:t>
            </a:r>
            <a:r>
              <a:rPr lang="en-US" dirty="0"/>
              <a:t> </a:t>
            </a:r>
            <a:r>
              <a:rPr lang="en-US" dirty="0" err="1"/>
              <a:t>sono</a:t>
            </a:r>
            <a:r>
              <a:rPr lang="en-US" dirty="0"/>
              <a:t> state </a:t>
            </a:r>
            <a:r>
              <a:rPr lang="en-US" dirty="0" err="1"/>
              <a:t>assegnate</a:t>
            </a:r>
            <a:r>
              <a:rPr lang="en-US" dirty="0"/>
              <a:t>, secondo le </a:t>
            </a:r>
            <a:r>
              <a:rPr lang="en-US" dirty="0" err="1"/>
              <a:t>lettere</a:t>
            </a:r>
            <a:r>
              <a:rPr lang="en-US" dirty="0"/>
              <a:t> </a:t>
            </a:r>
            <a:r>
              <a:rPr lang="en-US" dirty="0" err="1"/>
              <a:t>ricevute</a:t>
            </a:r>
            <a:r>
              <a:rPr lang="en-US" dirty="0"/>
              <a:t> da </a:t>
            </a:r>
            <a:r>
              <a:rPr lang="en-US" dirty="0" err="1"/>
              <a:t>Apollonio</a:t>
            </a:r>
            <a:r>
              <a:rPr lang="en-US" dirty="0"/>
              <a:t>, 240 </a:t>
            </a:r>
            <a:r>
              <a:rPr lang="en-US" dirty="0" err="1"/>
              <a:t>arure</a:t>
            </a:r>
            <a:r>
              <a:rPr lang="en-US" dirty="0"/>
              <a:t> a </a:t>
            </a:r>
            <a:r>
              <a:rPr lang="en-US" dirty="0" err="1"/>
              <a:t>Serapide</a:t>
            </a:r>
            <a:r>
              <a:rPr lang="en-US" dirty="0"/>
              <a:t> </a:t>
            </a:r>
            <a:r>
              <a:rPr lang="en-US" dirty="0" err="1"/>
              <a:t>Asclepio</a:t>
            </a:r>
            <a:r>
              <a:rPr lang="en-US" dirty="0"/>
              <a:t>…</a:t>
            </a:r>
            <a:endParaRPr lang="it-IT" dirty="0"/>
          </a:p>
        </p:txBody>
      </p:sp>
    </p:spTree>
    <p:extLst>
      <p:ext uri="{BB962C8B-B14F-4D97-AF65-F5344CB8AC3E}">
        <p14:creationId xmlns:p14="http://schemas.microsoft.com/office/powerpoint/2010/main" val="259172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005EB7CE-5C7F-406D-9C62-74C3E4BB4E5D}"/>
              </a:ext>
            </a:extLst>
          </p:cNvPr>
          <p:cNvSpPr>
            <a:spLocks noGrp="1"/>
          </p:cNvSpPr>
          <p:nvPr>
            <p:ph type="title"/>
          </p:nvPr>
        </p:nvSpPr>
        <p:spPr>
          <a:xfrm>
            <a:off x="566268" y="-573991"/>
            <a:ext cx="8534400" cy="1507067"/>
          </a:xfrm>
        </p:spPr>
        <p:txBody>
          <a:bodyPr/>
          <a:lstStyle/>
          <a:p>
            <a:r>
              <a:rPr lang="it-IT" dirty="0"/>
              <a:t>«Un dono del fiume»</a:t>
            </a:r>
          </a:p>
        </p:txBody>
      </p:sp>
      <p:sp>
        <p:nvSpPr>
          <p:cNvPr id="5" name="Segnaposto contenuto 2">
            <a:extLst>
              <a:ext uri="{FF2B5EF4-FFF2-40B4-BE49-F238E27FC236}">
                <a16:creationId xmlns:a16="http://schemas.microsoft.com/office/drawing/2014/main" id="{316A06DC-4AD8-4D72-A6B5-54653DBBB649}"/>
              </a:ext>
            </a:extLst>
          </p:cNvPr>
          <p:cNvSpPr>
            <a:spLocks noGrp="1"/>
          </p:cNvSpPr>
          <p:nvPr>
            <p:ph idx="1"/>
          </p:nvPr>
        </p:nvSpPr>
        <p:spPr>
          <a:xfrm>
            <a:off x="566268" y="1256188"/>
            <a:ext cx="7891932" cy="2757012"/>
          </a:xfrm>
        </p:spPr>
        <p:txBody>
          <a:bodyPr>
            <a:normAutofit/>
          </a:bodyPr>
          <a:lstStyle/>
          <a:p>
            <a:pPr algn="just"/>
            <a:r>
              <a:rPr lang="it-IT" dirty="0">
                <a:solidFill>
                  <a:schemeClr val="tx1"/>
                </a:solidFill>
              </a:rPr>
              <a:t>Importanza delle piene del Nilo dal punto di vista agricolo e religioso</a:t>
            </a:r>
          </a:p>
          <a:p>
            <a:pPr algn="just"/>
            <a:r>
              <a:rPr lang="it-IT" dirty="0">
                <a:solidFill>
                  <a:schemeClr val="tx1"/>
                </a:solidFill>
              </a:rPr>
              <a:t>Opere di canalizzazione: da «</a:t>
            </a:r>
            <a:r>
              <a:rPr lang="it-IT" dirty="0" err="1">
                <a:solidFill>
                  <a:schemeClr val="tx1"/>
                </a:solidFill>
              </a:rPr>
              <a:t>Sesostri</a:t>
            </a:r>
            <a:r>
              <a:rPr lang="it-IT" dirty="0">
                <a:solidFill>
                  <a:schemeClr val="tx1"/>
                </a:solidFill>
              </a:rPr>
              <a:t>» (forse </a:t>
            </a:r>
            <a:r>
              <a:rPr lang="it-IT" dirty="0" err="1">
                <a:solidFill>
                  <a:schemeClr val="tx1"/>
                </a:solidFill>
              </a:rPr>
              <a:t>Sesostri</a:t>
            </a:r>
            <a:r>
              <a:rPr lang="it-IT" dirty="0">
                <a:solidFill>
                  <a:schemeClr val="tx1"/>
                </a:solidFill>
              </a:rPr>
              <a:t> III, 1878-1842 a.C.) alla bonifica del Fayum</a:t>
            </a:r>
          </a:p>
          <a:p>
            <a:pPr algn="just"/>
            <a:r>
              <a:rPr lang="it-IT" dirty="0">
                <a:solidFill>
                  <a:schemeClr val="tx1"/>
                </a:solidFill>
              </a:rPr>
              <a:t>Lo sviluppo dell’</a:t>
            </a:r>
            <a:r>
              <a:rPr lang="it-IT" dirty="0" err="1">
                <a:solidFill>
                  <a:schemeClr val="tx1"/>
                </a:solidFill>
              </a:rPr>
              <a:t>Arsinoite</a:t>
            </a:r>
            <a:r>
              <a:rPr lang="it-IT" dirty="0">
                <a:solidFill>
                  <a:schemeClr val="tx1"/>
                </a:solidFill>
              </a:rPr>
              <a:t>: nuove città, il culto dei coccodrilli, la rilevanza economica e amministrativa </a:t>
            </a:r>
          </a:p>
          <a:p>
            <a:pPr algn="just"/>
            <a:endParaRPr lang="it-IT" dirty="0">
              <a:solidFill>
                <a:schemeClr val="tx1"/>
              </a:solidFill>
            </a:endParaRPr>
          </a:p>
        </p:txBody>
      </p:sp>
      <p:pic>
        <p:nvPicPr>
          <p:cNvPr id="6" name="Immagine 5">
            <a:extLst>
              <a:ext uri="{FF2B5EF4-FFF2-40B4-BE49-F238E27FC236}">
                <a16:creationId xmlns:a16="http://schemas.microsoft.com/office/drawing/2014/main" id="{82D1A6B2-C86F-4EA5-A4BB-75EE1079BB5D}"/>
              </a:ext>
            </a:extLst>
          </p:cNvPr>
          <p:cNvPicPr>
            <a:picLocks noChangeAspect="1"/>
          </p:cNvPicPr>
          <p:nvPr/>
        </p:nvPicPr>
        <p:blipFill>
          <a:blip r:embed="rId2"/>
          <a:stretch>
            <a:fillRect/>
          </a:stretch>
        </p:blipFill>
        <p:spPr>
          <a:xfrm>
            <a:off x="8787866" y="148471"/>
            <a:ext cx="3170896" cy="6529986"/>
          </a:xfrm>
          <a:prstGeom prst="rect">
            <a:avLst/>
          </a:prstGeom>
        </p:spPr>
      </p:pic>
      <p:pic>
        <p:nvPicPr>
          <p:cNvPr id="7" name="Picture 4">
            <a:extLst>
              <a:ext uri="{FF2B5EF4-FFF2-40B4-BE49-F238E27FC236}">
                <a16:creationId xmlns:a16="http://schemas.microsoft.com/office/drawing/2014/main" id="{1F8CB168-7ED6-47D5-8F89-8AD40D2CE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12" y="3413464"/>
            <a:ext cx="4243777" cy="289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e 7">
            <a:extLst>
              <a:ext uri="{FF2B5EF4-FFF2-40B4-BE49-F238E27FC236}">
                <a16:creationId xmlns:a16="http://schemas.microsoft.com/office/drawing/2014/main" id="{5A7B2D5B-FE03-4630-86A6-0CCB46B34DED}"/>
              </a:ext>
            </a:extLst>
          </p:cNvPr>
          <p:cNvSpPr/>
          <p:nvPr/>
        </p:nvSpPr>
        <p:spPr>
          <a:xfrm>
            <a:off x="1456650" y="4860392"/>
            <a:ext cx="1442962" cy="7963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595CA3FD-CDED-49F5-8887-7BB1B1450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427" y="3411740"/>
            <a:ext cx="2412279" cy="2865916"/>
          </a:xfrm>
          <a:prstGeom prst="rect">
            <a:avLst/>
          </a:prstGeom>
        </p:spPr>
      </p:pic>
    </p:spTree>
    <p:extLst>
      <p:ext uri="{BB962C8B-B14F-4D97-AF65-F5344CB8AC3E}">
        <p14:creationId xmlns:p14="http://schemas.microsoft.com/office/powerpoint/2010/main" val="36357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6984AFF-71CD-4414-8FB7-B9083E9AB5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30" y="332770"/>
            <a:ext cx="57912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DD4C22F0-5A5F-44BF-AC06-A11EB8AFAD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8" t="2615" r="3016" b="6229"/>
          <a:stretch/>
        </p:blipFill>
        <p:spPr bwMode="auto">
          <a:xfrm>
            <a:off x="6046039" y="2177967"/>
            <a:ext cx="6014531"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75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00463" y="0"/>
            <a:ext cx="9601200" cy="1257300"/>
          </a:xfrm>
        </p:spPr>
        <p:txBody>
          <a:bodyPr/>
          <a:lstStyle/>
          <a:p>
            <a:pPr algn="l" defTabSz="914400">
              <a:lnSpc>
                <a:spcPct val="90000"/>
              </a:lnSpc>
              <a:spcBef>
                <a:spcPts val="0"/>
              </a:spcBef>
              <a:buNone/>
            </a:pPr>
            <a:r>
              <a:rPr lang="it-IT" sz="4000" b="0" i="0" baseline="0" dirty="0">
                <a:solidFill>
                  <a:srgbClr val="B79E6D"/>
                </a:solidFill>
                <a:ea typeface="+mj-ea"/>
                <a:cs typeface="+mj-cs"/>
              </a:rPr>
              <a:t>L’archivio di Zenone: il contesto</a:t>
            </a:r>
          </a:p>
        </p:txBody>
      </p:sp>
      <p:sp>
        <p:nvSpPr>
          <p:cNvPr id="7" name="Rettangolo 6"/>
          <p:cNvSpPr/>
          <p:nvPr/>
        </p:nvSpPr>
        <p:spPr>
          <a:xfrm>
            <a:off x="3849189" y="1745641"/>
            <a:ext cx="8490857" cy="5216813"/>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La </a:t>
            </a:r>
            <a:r>
              <a:rPr kumimoji="0" lang="it-IT" altLang="it-IT" sz="1800" b="0" i="1" u="none" strike="noStrike" kern="1200" cap="none" spc="0" normalizeH="0" baseline="0" noProof="0" dirty="0" err="1">
                <a:ln>
                  <a:noFill/>
                </a:ln>
                <a:solidFill>
                  <a:prstClr val="white"/>
                </a:solidFill>
                <a:effectLst/>
                <a:uLnTx/>
                <a:uFillTx/>
                <a:latin typeface="Franklin Gothic Medium"/>
                <a:ea typeface="+mn-ea"/>
                <a:cs typeface="+mn-cs"/>
              </a:rPr>
              <a:t>dôreà</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un appezzamento di terreno ‘donato’ per il suo sfruttamento dal re; di solito è terra all’origine povera, ai margini delle aree coltivate. Il contesto dell’archivio di Zenone è la </a:t>
            </a:r>
            <a:r>
              <a:rPr kumimoji="0" lang="it-IT" altLang="it-IT" sz="1800" b="0" i="1" u="none" strike="noStrike" kern="1200" cap="none" spc="0" normalizeH="0" baseline="0" noProof="0" dirty="0" err="1">
                <a:ln>
                  <a:noFill/>
                </a:ln>
                <a:solidFill>
                  <a:prstClr val="white"/>
                </a:solidFill>
                <a:effectLst/>
                <a:uLnTx/>
                <a:uFillTx/>
                <a:latin typeface="Franklin Gothic Medium"/>
                <a:ea typeface="+mn-ea"/>
                <a:cs typeface="+mn-cs"/>
              </a:rPr>
              <a:t>dôreà</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concessa da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Tolemeo</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II Filadelfo al suo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dieceta</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APOLLONIO. La terra misurava 5 e 1/4 km x 5 e 1/4 (= 10.000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arure</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ca</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2756 mq) [L’</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arura</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è l’unità di misura egiziana di superficie].</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Apollonio risiedeva ad Alessandria e affidava la gestione di questo appezzamento, che si trovava presso Philadelphia nell’</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Arsinoite</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 un </a:t>
            </a:r>
            <a:r>
              <a:rPr kumimoji="0" lang="it-IT" altLang="it-IT" sz="1800" b="0" i="1" u="none" strike="noStrike" kern="1200" cap="none" spc="0" normalizeH="0" baseline="0" noProof="0" dirty="0">
                <a:ln>
                  <a:noFill/>
                </a:ln>
                <a:solidFill>
                  <a:prstClr val="white"/>
                </a:solidFill>
                <a:effectLst/>
                <a:uLnTx/>
                <a:uFillTx/>
                <a:latin typeface="Franklin Gothic Medium"/>
                <a:ea typeface="+mn-ea"/>
                <a:cs typeface="+mn-cs"/>
              </a:rPr>
              <a:t>manager</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t>
            </a:r>
            <a:r>
              <a:rPr kumimoji="0" lang="it-IT" altLang="it-IT" sz="1800" b="0" i="1" u="none" strike="noStrike" kern="1200" cap="none" spc="0" normalizeH="0" baseline="0" noProof="0" dirty="0" err="1">
                <a:ln>
                  <a:noFill/>
                </a:ln>
                <a:solidFill>
                  <a:prstClr val="white"/>
                </a:solidFill>
                <a:effectLst/>
                <a:uLnTx/>
                <a:uFillTx/>
                <a:latin typeface="Franklin Gothic Medium"/>
                <a:ea typeface="+mn-ea"/>
                <a:cs typeface="+mn-cs"/>
              </a:rPr>
              <a:t>oikonomos</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ecònomo</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appunto ZENONE, figlio di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Agreofonte</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un greco originario di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Cauno</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(Caria). L’archivio contiene documenti pertinenti alle attività manageriali e agli affari privati di Zenone fra il 261 e il 239 a.C.</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Come gestore della terra, Zenone segue la coltivazione, i rapporti con i contadini, e cura anche i suoi personali affari (ha lui stesso un territorio, </a:t>
            </a:r>
            <a:r>
              <a:rPr kumimoji="0" lang="it-IT" altLang="it-IT" sz="1800" b="0" i="1" u="none" strike="noStrike" kern="1200" cap="none" spc="0" normalizeH="0" baseline="0" noProof="0" dirty="0" err="1">
                <a:ln>
                  <a:noFill/>
                </a:ln>
                <a:solidFill>
                  <a:prstClr val="white"/>
                </a:solidFill>
                <a:effectLst/>
                <a:uLnTx/>
                <a:uFillTx/>
                <a:latin typeface="Franklin Gothic Medium"/>
                <a:ea typeface="+mn-ea"/>
                <a:cs typeface="+mn-cs"/>
              </a:rPr>
              <a:t>cleruchico</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da sorvegliare e da far fruttare). Ma con la successione di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Tolemeo</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III, la terra e la proprietà di Apollonio furono confiscate e lui stesso probabilmente fu fatto uscire di scena. Zenone vivrà di conseguenza in privato, delle ricchezze accumulate nei decenni di servizio svolto per Apollonio.</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63" y="4146497"/>
            <a:ext cx="3604669" cy="25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1968700" y="4330255"/>
            <a:ext cx="1179022" cy="584775"/>
          </a:xfrm>
          <a:prstGeom prst="rect">
            <a:avLst/>
          </a:prstGeom>
          <a:noFill/>
          <a:ln w="571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3200" b="1" i="0" u="none" strike="noStrike" kern="1200" cap="none" spc="0" normalizeH="0" baseline="0" noProof="0" dirty="0">
                <a:ln>
                  <a:noFill/>
                </a:ln>
                <a:solidFill>
                  <a:srgbClr val="00B050"/>
                </a:solidFill>
                <a:effectLst/>
                <a:uLnTx/>
                <a:uFillTx/>
                <a:latin typeface="Symbol" panose="05050102010706020507" pitchFamily="18" charset="2"/>
                <a:ea typeface="+mn-ea"/>
                <a:cs typeface="+mn-cs"/>
              </a:rPr>
              <a:t></a:t>
            </a:r>
            <a:endParaRPr kumimoji="0" lang="it-IT" altLang="it-IT" sz="2400" b="0" i="0" u="none" strike="noStrike" kern="1200" cap="none" spc="0" normalizeH="0" baseline="0" noProof="0" dirty="0">
              <a:ln>
                <a:noFill/>
              </a:ln>
              <a:solidFill>
                <a:srgbClr val="00B050"/>
              </a:solidFill>
              <a:effectLst/>
              <a:uLnTx/>
              <a:uFillTx/>
              <a:latin typeface="Symbol" panose="05050102010706020507" pitchFamily="18" charset="2"/>
              <a:ea typeface="+mn-ea"/>
              <a:cs typeface="+mn-cs"/>
            </a:endParaRPr>
          </a:p>
        </p:txBody>
      </p:sp>
      <p:pic>
        <p:nvPicPr>
          <p:cNvPr id="8" name="Immagine 7">
            <a:extLst>
              <a:ext uri="{FF2B5EF4-FFF2-40B4-BE49-F238E27FC236}">
                <a16:creationId xmlns:a16="http://schemas.microsoft.com/office/drawing/2014/main" id="{21D3C854-DFFC-458D-A186-988DD496BBC0}"/>
              </a:ext>
            </a:extLst>
          </p:cNvPr>
          <p:cNvPicPr>
            <a:picLocks noChangeAspect="1"/>
          </p:cNvPicPr>
          <p:nvPr/>
        </p:nvPicPr>
        <p:blipFill rotWithShape="1">
          <a:blip r:embed="rId4"/>
          <a:srcRect b="57161"/>
          <a:stretch/>
        </p:blipFill>
        <p:spPr>
          <a:xfrm>
            <a:off x="108741" y="1410191"/>
            <a:ext cx="3591722" cy="2576034"/>
          </a:xfrm>
          <a:prstGeom prst="rect">
            <a:avLst/>
          </a:prstGeom>
        </p:spPr>
      </p:pic>
      <p:sp>
        <p:nvSpPr>
          <p:cNvPr id="10" name="Text Box 3">
            <a:extLst>
              <a:ext uri="{FF2B5EF4-FFF2-40B4-BE49-F238E27FC236}">
                <a16:creationId xmlns:a16="http://schemas.microsoft.com/office/drawing/2014/main" id="{D2A37143-39B3-4EF5-B739-C70EBDBBAC73}"/>
              </a:ext>
            </a:extLst>
          </p:cNvPr>
          <p:cNvSpPr txBox="1">
            <a:spLocks noChangeArrowheads="1"/>
          </p:cNvSpPr>
          <p:nvPr/>
        </p:nvSpPr>
        <p:spPr bwMode="auto">
          <a:xfrm>
            <a:off x="458795" y="2844225"/>
            <a:ext cx="997472" cy="584775"/>
          </a:xfrm>
          <a:prstGeom prst="rect">
            <a:avLst/>
          </a:prstGeom>
          <a:noFill/>
          <a:ln w="571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3200" b="1" i="0" u="none" strike="noStrike" kern="1200" cap="none" spc="0" normalizeH="0" baseline="0" noProof="0" dirty="0">
                <a:ln>
                  <a:noFill/>
                </a:ln>
                <a:solidFill>
                  <a:srgbClr val="00B050"/>
                </a:solidFill>
                <a:effectLst/>
                <a:uLnTx/>
                <a:uFillTx/>
                <a:latin typeface="Symbol" panose="05050102010706020507" pitchFamily="18" charset="2"/>
                <a:ea typeface="+mn-ea"/>
                <a:cs typeface="+mn-cs"/>
              </a:rPr>
              <a:t></a:t>
            </a:r>
            <a:endParaRPr kumimoji="0" lang="it-IT" altLang="it-IT" sz="2400" b="0" i="0" u="none" strike="noStrike" kern="1200" cap="none" spc="0" normalizeH="0" baseline="0" noProof="0" dirty="0">
              <a:ln>
                <a:noFill/>
              </a:ln>
              <a:solidFill>
                <a:srgbClr val="00B050"/>
              </a:solidFill>
              <a:effectLst/>
              <a:uLnTx/>
              <a:uFillTx/>
              <a:latin typeface="Symbol" panose="05050102010706020507" pitchFamily="18" charset="2"/>
              <a:ea typeface="+mn-ea"/>
              <a:cs typeface="+mn-cs"/>
            </a:endParaRPr>
          </a:p>
        </p:txBody>
      </p:sp>
      <p:pic>
        <p:nvPicPr>
          <p:cNvPr id="11" name="Immagine 10">
            <a:extLst>
              <a:ext uri="{FF2B5EF4-FFF2-40B4-BE49-F238E27FC236}">
                <a16:creationId xmlns:a16="http://schemas.microsoft.com/office/drawing/2014/main" id="{ACC3C3FE-2FAD-4DCC-A69F-BCD8D9608268}"/>
              </a:ext>
            </a:extLst>
          </p:cNvPr>
          <p:cNvPicPr>
            <a:picLocks noChangeAspect="1"/>
          </p:cNvPicPr>
          <p:nvPr/>
        </p:nvPicPr>
        <p:blipFill rotWithShape="1">
          <a:blip r:embed="rId5"/>
          <a:srcRect l="1628" t="7884" r="5997" b="2434"/>
          <a:stretch/>
        </p:blipFill>
        <p:spPr>
          <a:xfrm>
            <a:off x="108741" y="179137"/>
            <a:ext cx="1802297" cy="1114317"/>
          </a:xfrm>
          <a:prstGeom prst="rect">
            <a:avLst/>
          </a:prstGeom>
        </p:spPr>
      </p:pic>
    </p:spTree>
    <p:extLst>
      <p:ext uri="{BB962C8B-B14F-4D97-AF65-F5344CB8AC3E}">
        <p14:creationId xmlns:p14="http://schemas.microsoft.com/office/powerpoint/2010/main" val="103754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743" y="252580"/>
            <a:ext cx="9601200" cy="1257300"/>
          </a:xfrm>
        </p:spPr>
        <p:txBody>
          <a:bodyPr/>
          <a:lstStyle/>
          <a:p>
            <a:pPr algn="l" defTabSz="914400">
              <a:lnSpc>
                <a:spcPct val="90000"/>
              </a:lnSpc>
              <a:spcBef>
                <a:spcPts val="0"/>
              </a:spcBef>
              <a:buNone/>
            </a:pPr>
            <a:r>
              <a:rPr lang="it-IT" sz="4000" b="0" i="0" baseline="0" dirty="0">
                <a:solidFill>
                  <a:srgbClr val="B79E6D"/>
                </a:solidFill>
                <a:ea typeface="+mj-ea"/>
                <a:cs typeface="+mj-cs"/>
              </a:rPr>
              <a:t>L’archivio di </a:t>
            </a:r>
            <a:br>
              <a:rPr lang="it-IT" sz="4000" b="0" i="0" baseline="0" dirty="0">
                <a:solidFill>
                  <a:srgbClr val="B79E6D"/>
                </a:solidFill>
                <a:ea typeface="+mj-ea"/>
                <a:cs typeface="+mj-cs"/>
              </a:rPr>
            </a:br>
            <a:r>
              <a:rPr lang="it-IT" sz="4000" b="0" i="0" baseline="0" dirty="0">
                <a:solidFill>
                  <a:srgbClr val="B79E6D"/>
                </a:solidFill>
                <a:ea typeface="+mj-ea"/>
                <a:cs typeface="+mj-cs"/>
              </a:rPr>
              <a:t>Zenone: i testi</a:t>
            </a:r>
          </a:p>
        </p:txBody>
      </p:sp>
      <p:sp>
        <p:nvSpPr>
          <p:cNvPr id="7" name="Rettangolo 6"/>
          <p:cNvSpPr/>
          <p:nvPr/>
        </p:nvSpPr>
        <p:spPr>
          <a:xfrm>
            <a:off x="3622765" y="384842"/>
            <a:ext cx="8499565" cy="6463308"/>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Un </a:t>
            </a:r>
            <a:r>
              <a:rPr kumimoji="0" lang="it-IT" altLang="it-IT" sz="1800" b="1" i="0" u="none" strike="noStrike" kern="1200" cap="none" spc="0" normalizeH="0" baseline="0" noProof="0" dirty="0">
                <a:ln>
                  <a:noFill/>
                </a:ln>
                <a:solidFill>
                  <a:prstClr val="white"/>
                </a:solidFill>
                <a:effectLst/>
                <a:uLnTx/>
                <a:uFillTx/>
                <a:latin typeface="Franklin Gothic Medium"/>
                <a:ea typeface="+mn-ea"/>
                <a:cs typeface="+mn-cs"/>
              </a:rPr>
              <a:t>ARCHIVIO</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è un insieme omogeneo di documenti, tenuti insieme all’origine per svariati motivi (carte private, documenti ufficiali, biblioteche…) e poi scoperti tutti insieme, oppure successivamente separati e dispersi.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L’esistenza o il riconoscimento di un archivio fornisce coerenza cronologica, geografica, tematica a gruppi di documentazione preziosa per ricostruire un contesto storico-culturale. Spesso le carte d’archivio fanno capo ad una figura centrale (un amministratore pubblico, un proprietario privato, etc.) e ne testimoniano la vita e le attività.</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La storia della riscoperta dell’archivio comincia agli inizi del 1900 (inverno 1914/15), quando dei contadini cercatori di </a:t>
            </a:r>
            <a:r>
              <a:rPr kumimoji="0" lang="it-IT" altLang="it-IT" sz="1800" b="0" i="1" u="none" strike="noStrike" kern="1200" cap="none" spc="0" normalizeH="0" baseline="0" noProof="0" dirty="0" err="1">
                <a:ln>
                  <a:noFill/>
                </a:ln>
                <a:solidFill>
                  <a:prstClr val="white"/>
                </a:solidFill>
                <a:effectLst/>
                <a:uLnTx/>
                <a:uFillTx/>
                <a:latin typeface="Franklin Gothic Medium"/>
                <a:ea typeface="+mn-ea"/>
                <a:cs typeface="+mn-cs"/>
              </a:rPr>
              <a:t>sebbakh</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trovarono vari lotti di documenti e li vendettero nei decenni successivi sul mercato antiquario, da cui pervennero a varie istituzioni: la Società Italiana per la Ricerca dei Papiri Greci e Latini in Egitto, il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British</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Museum</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le Università statunitensi di Columbia (NY) e del Michigan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Ann</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Arbor</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e tante altre minori; un lotto consistente è rimasto in Egitto, al Museo del Cairo.</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L’</a:t>
            </a:r>
            <a:r>
              <a:rPr kumimoji="0" lang="it-IT" altLang="it-IT" sz="1800" b="1" i="0" u="none" strike="noStrike" kern="1200" cap="none" spc="0" normalizeH="0" baseline="0" noProof="0" dirty="0">
                <a:ln>
                  <a:noFill/>
                </a:ln>
                <a:solidFill>
                  <a:prstClr val="white"/>
                </a:solidFill>
                <a:effectLst/>
                <a:uLnTx/>
                <a:uFillTx/>
                <a:latin typeface="Franklin Gothic Medium"/>
                <a:ea typeface="+mn-ea"/>
                <a:cs typeface="+mn-cs"/>
              </a:rPr>
              <a:t>archivio di Zenone</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è senz’altro l’archivio più ricco di documenti tra quelli recuperati finora da archeologi e scopritori occasionali. Consiste di oltre 3.500 papiri, pubblicati in gran parte nelle maggiori serie delle collezioni papirologiche che li detengono (e in molte altre ancora):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P.Cair.Zen</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(5 volumi),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P.Col.Zen</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P.Mich.Zen</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P.Lond</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VII, e sparsamente nei PSI V, VII, VIII, IX. È un archivio </a:t>
            </a:r>
            <a:r>
              <a:rPr kumimoji="0" lang="it-IT" altLang="it-IT" sz="1800" b="1" i="0" u="none" strike="noStrike" kern="1200" cap="none" spc="0" normalizeH="0" baseline="0" noProof="0" dirty="0">
                <a:ln>
                  <a:noFill/>
                </a:ln>
                <a:solidFill>
                  <a:prstClr val="white"/>
                </a:solidFill>
                <a:effectLst/>
                <a:uLnTx/>
                <a:uFillTx/>
                <a:latin typeface="Franklin Gothic Medium"/>
                <a:ea typeface="+mn-ea"/>
                <a:cs typeface="+mn-cs"/>
              </a:rPr>
              <a:t>bilingue</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greco / demotico.</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endParaRPr>
          </a:p>
        </p:txBody>
      </p:sp>
      <p:pic>
        <p:nvPicPr>
          <p:cNvPr id="3" name="Immagine 2"/>
          <p:cNvPicPr>
            <a:picLocks noChangeAspect="1"/>
          </p:cNvPicPr>
          <p:nvPr/>
        </p:nvPicPr>
        <p:blipFill>
          <a:blip r:embed="rId3"/>
          <a:stretch>
            <a:fillRect/>
          </a:stretch>
        </p:blipFill>
        <p:spPr>
          <a:xfrm>
            <a:off x="119743" y="1631799"/>
            <a:ext cx="3467115" cy="4699331"/>
          </a:xfrm>
          <a:prstGeom prst="rect">
            <a:avLst/>
          </a:prstGeom>
        </p:spPr>
      </p:pic>
    </p:spTree>
    <p:extLst>
      <p:ext uri="{BB962C8B-B14F-4D97-AF65-F5344CB8AC3E}">
        <p14:creationId xmlns:p14="http://schemas.microsoft.com/office/powerpoint/2010/main" val="209043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6691" y="-339602"/>
            <a:ext cx="9601200" cy="1257300"/>
          </a:xfrm>
        </p:spPr>
        <p:txBody>
          <a:bodyPr/>
          <a:lstStyle/>
          <a:p>
            <a:pPr algn="l" defTabSz="914400">
              <a:lnSpc>
                <a:spcPct val="90000"/>
              </a:lnSpc>
              <a:spcBef>
                <a:spcPts val="0"/>
              </a:spcBef>
              <a:buNone/>
            </a:pPr>
            <a:r>
              <a:rPr lang="it-IT" sz="4000" b="0" i="0" baseline="0" dirty="0">
                <a:solidFill>
                  <a:srgbClr val="B79E6D"/>
                </a:solidFill>
                <a:ea typeface="+mj-ea"/>
                <a:cs typeface="+mj-cs"/>
              </a:rPr>
              <a:t>L’archivio di Zenone: paleografia</a:t>
            </a:r>
          </a:p>
        </p:txBody>
      </p:sp>
      <p:sp>
        <p:nvSpPr>
          <p:cNvPr id="7" name="Rettangolo 6"/>
          <p:cNvSpPr/>
          <p:nvPr/>
        </p:nvSpPr>
        <p:spPr>
          <a:xfrm>
            <a:off x="3622766" y="917698"/>
            <a:ext cx="8569234" cy="6463308"/>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I documenti dell’archivio sono scritti in diversi stili e da mani diverse, più o meno esperte ed eleganti.</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Molti, provenienti all’origine da Alessandria e ritrovati nella </a:t>
            </a:r>
            <a:r>
              <a:rPr kumimoji="0" lang="it-IT" altLang="it-IT" sz="1800" b="0" i="1" u="none" strike="noStrike" kern="1200" cap="none" spc="0" normalizeH="0" baseline="0" noProof="0" dirty="0" err="1">
                <a:ln>
                  <a:noFill/>
                </a:ln>
                <a:solidFill>
                  <a:prstClr val="white"/>
                </a:solidFill>
                <a:effectLst/>
                <a:uLnTx/>
                <a:uFillTx/>
                <a:latin typeface="Franklin Gothic Medium"/>
                <a:ea typeface="+mn-ea"/>
                <a:cs typeface="+mn-cs"/>
              </a:rPr>
              <a:t>chora</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(a Philadelphia, appunto), sono scritti in ‘cancelleresca alessandrina’, una grafia sviluppata dai Greci e peculiare dell’archivio di Apollonio, che sicuramente utilizzava scribi di corte.</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È proprio nella metà del III sec. a.C. ad Alessandria che avviene il processo di emancipazione dall’ideale scrittorio ‘epigrafico’. Il sorgere della Biblioteca e di uno stato fortemente centralizzato, che necessitava dunque di una fitta rete di rapporti vincolati dalla burocrazia, portano a due conseguenze fondamentali per lo sviluppo della scrittura greca. Una scrittura letteraria piuttosto veloce e graficamente standardizzata e raffinata (oltre che convenzioni editoriali, es. diacritici) e una scrittura corsiva documentaria che probabilmente mancava nell’Atene dei secoli precedenti. Questa scrittura documentaria è molto più veloce di quella letteraria, il calamo deve alzarsi molto più raramente dal foglio di papiro (scrittura </a:t>
            </a:r>
            <a:r>
              <a:rPr kumimoji="0" lang="it-IT" altLang="it-IT" sz="1800" b="0" i="1" u="none" strike="noStrike" kern="1200" cap="none" spc="0" normalizeH="0" baseline="0" noProof="0" dirty="0" err="1">
                <a:ln>
                  <a:noFill/>
                </a:ln>
                <a:solidFill>
                  <a:prstClr val="white"/>
                </a:solidFill>
                <a:effectLst/>
                <a:uLnTx/>
                <a:uFillTx/>
                <a:latin typeface="Franklin Gothic Medium"/>
                <a:ea typeface="+mn-ea"/>
                <a:cs typeface="+mn-cs"/>
              </a:rPr>
              <a:t>currente</a:t>
            </a:r>
            <a:r>
              <a:rPr kumimoji="0" lang="it-IT" altLang="it-IT" sz="1800" b="0" i="1" u="none" strike="noStrike" kern="1200" cap="none" spc="0" normalizeH="0" baseline="0" noProof="0" dirty="0">
                <a:ln>
                  <a:noFill/>
                </a:ln>
                <a:solidFill>
                  <a:prstClr val="white"/>
                </a:solidFill>
                <a:effectLst/>
                <a:uLnTx/>
                <a:uFillTx/>
                <a:latin typeface="Franklin Gothic Medium"/>
                <a:ea typeface="+mn-ea"/>
                <a:cs typeface="+mn-cs"/>
              </a:rPr>
              <a:t> calamo</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e pur tuttavia esteticamente curata, slanciata ed elegante, andando alla ricerca del contrasto modulare. In particolare, le lettere appaiono deformate in senso orizzontale, e si sviluppa la tendenza ad allineare allo stesso livello verso l’alto i tratti mediani o finali di ciascuna lettera, in modo da formare in alto una sua linea di continuità (come ‘lettere appese ad un </a:t>
            </a:r>
            <a:r>
              <a:rPr kumimoji="0" lang="it-IT" altLang="it-IT" sz="1800" b="0" i="0" u="none" strike="noStrike" kern="1200" cap="none" spc="0" normalizeH="0" baseline="0" noProof="0" dirty="0" err="1">
                <a:ln>
                  <a:noFill/>
                </a:ln>
                <a:solidFill>
                  <a:prstClr val="white"/>
                </a:solidFill>
                <a:effectLst/>
                <a:uLnTx/>
                <a:uFillTx/>
                <a:latin typeface="Franklin Gothic Medium"/>
                <a:ea typeface="+mn-ea"/>
                <a:cs typeface="+mn-cs"/>
              </a:rPr>
              <a:t>filo’</a:t>
            </a:r>
            <a:r>
              <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rPr>
              <a:t>). Sviluppo di ABBREVIAZIONI e LEGATURE</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dirty="0">
              <a:ln>
                <a:noFill/>
              </a:ln>
              <a:solidFill>
                <a:prstClr val="white"/>
              </a:solidFill>
              <a:effectLst/>
              <a:uLnTx/>
              <a:uFillTx/>
              <a:latin typeface="Franklin Gothic Medium"/>
              <a:ea typeface="+mn-ea"/>
              <a:cs typeface="+mn-cs"/>
            </a:endParaRPr>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1" r="73906" b="23889"/>
          <a:stretch/>
        </p:blipFill>
        <p:spPr>
          <a:xfrm>
            <a:off x="119742" y="917698"/>
            <a:ext cx="3320143" cy="5481375"/>
          </a:xfrm>
          <a:prstGeom prst="rect">
            <a:avLst/>
          </a:prstGeom>
        </p:spPr>
      </p:pic>
    </p:spTree>
    <p:extLst>
      <p:ext uri="{BB962C8B-B14F-4D97-AF65-F5344CB8AC3E}">
        <p14:creationId xmlns:p14="http://schemas.microsoft.com/office/powerpoint/2010/main" val="149917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2A93D23-8BB0-499F-B646-7C22ED64B7BC}"/>
              </a:ext>
            </a:extLst>
          </p:cNvPr>
          <p:cNvPicPr>
            <a:picLocks noChangeAspect="1"/>
          </p:cNvPicPr>
          <p:nvPr/>
        </p:nvPicPr>
        <p:blipFill>
          <a:blip r:embed="rId2"/>
          <a:stretch>
            <a:fillRect/>
          </a:stretch>
        </p:blipFill>
        <p:spPr>
          <a:xfrm>
            <a:off x="118660" y="120316"/>
            <a:ext cx="6009424" cy="4025388"/>
          </a:xfrm>
          <a:prstGeom prst="rect">
            <a:avLst/>
          </a:prstGeom>
        </p:spPr>
      </p:pic>
      <p:sp>
        <p:nvSpPr>
          <p:cNvPr id="9" name="CasellaDiTesto 8">
            <a:extLst>
              <a:ext uri="{FF2B5EF4-FFF2-40B4-BE49-F238E27FC236}">
                <a16:creationId xmlns:a16="http://schemas.microsoft.com/office/drawing/2014/main" id="{8B9104BB-FD89-43FF-B848-4305182EAFDC}"/>
              </a:ext>
            </a:extLst>
          </p:cNvPr>
          <p:cNvSpPr txBox="1"/>
          <p:nvPr/>
        </p:nvSpPr>
        <p:spPr>
          <a:xfrm>
            <a:off x="118660" y="4145704"/>
            <a:ext cx="6154152" cy="2308324"/>
          </a:xfrm>
          <a:prstGeom prst="rect">
            <a:avLst/>
          </a:prstGeom>
          <a:noFill/>
        </p:spPr>
        <p:txBody>
          <a:bodyPr wrap="square">
            <a:spAutoFit/>
          </a:bodyPr>
          <a:lstStyle/>
          <a:p>
            <a:r>
              <a:rPr lang="el-GR" dirty="0"/>
              <a:t>Ἀπολλώνιος Ζήνωνι χαίρειν. ὁ βασιλεὺς συνέτασσεν ἡμῖν </a:t>
            </a:r>
            <a:br>
              <a:rPr lang="el-GR" dirty="0"/>
            </a:br>
            <a:r>
              <a:rPr lang="el-GR" dirty="0"/>
              <a:t>δισπορῆσαι τὴν γῆν. ὡς ἂν οὖν ἐχθερίσηις τὸν πρώιον σῖτον, </a:t>
            </a:r>
            <a:br>
              <a:rPr lang="el-GR" dirty="0"/>
            </a:br>
            <a:r>
              <a:rPr lang="el-GR" dirty="0"/>
              <a:t>εὐθέως πότισον τὴν γῆν ἀπὸ </a:t>
            </a:r>
            <a:r>
              <a:rPr lang="el-GR" dirty="0">
                <a:solidFill>
                  <a:srgbClr val="FFFF00"/>
                </a:solidFill>
              </a:rPr>
              <a:t>χε⟨ι⟩ρός</a:t>
            </a:r>
            <a:r>
              <a:rPr lang="el-GR" dirty="0"/>
              <a:t>, ἐὰν δὲ μὴ δυνατὸν ἦι, </a:t>
            </a:r>
            <a:br>
              <a:rPr lang="el-GR" dirty="0"/>
            </a:br>
            <a:r>
              <a:rPr lang="el-GR" dirty="0"/>
              <a:t>κηλώνεια ἐπιστήσας πλείονα οὕτω πότιζε, μὴ πλείους δὲ </a:t>
            </a:r>
            <a:br>
              <a:rPr lang="el-GR" dirty="0"/>
            </a:br>
            <a:r>
              <a:rPr lang="el-GR" dirty="0"/>
              <a:t>πέντε ἡμερῶν σύσχηις τὸ ὕδωρ, καὶ καταψύξας εὐθέως </a:t>
            </a:r>
            <a:br>
              <a:rPr lang="el-GR" dirty="0"/>
            </a:br>
            <a:r>
              <a:rPr lang="el-GR" dirty="0"/>
              <a:t>κατάσπειρε τὸν τρίμηνον πυρόν. γράψον δὲ καὶ πρὸς ἡμᾶς </a:t>
            </a:r>
            <a:br>
              <a:rPr lang="el-GR" dirty="0"/>
            </a:br>
            <a:r>
              <a:rPr lang="el-GR" dirty="0"/>
              <a:t>πότε δύνασαι θερίζειν τὸν σῖτον. </a:t>
            </a:r>
            <a:br>
              <a:rPr lang="el-GR" dirty="0"/>
            </a:br>
            <a:r>
              <a:rPr lang="el-GR" dirty="0"/>
              <a:t>ἔρρωσο. (ἔτους) λ, Δίου ιγ, Ἁθὺρ γ. </a:t>
            </a:r>
            <a:endParaRPr lang="it-IT" dirty="0"/>
          </a:p>
        </p:txBody>
      </p:sp>
      <p:sp>
        <p:nvSpPr>
          <p:cNvPr id="11" name="CasellaDiTesto 10">
            <a:extLst>
              <a:ext uri="{FF2B5EF4-FFF2-40B4-BE49-F238E27FC236}">
                <a16:creationId xmlns:a16="http://schemas.microsoft.com/office/drawing/2014/main" id="{2BE5DF87-3329-4CA8-BB6C-DD1BD0D91A4E}"/>
              </a:ext>
            </a:extLst>
          </p:cNvPr>
          <p:cNvSpPr txBox="1"/>
          <p:nvPr/>
        </p:nvSpPr>
        <p:spPr>
          <a:xfrm>
            <a:off x="6397792" y="284565"/>
            <a:ext cx="6154152" cy="1200329"/>
          </a:xfrm>
          <a:prstGeom prst="rect">
            <a:avLst/>
          </a:prstGeom>
          <a:noFill/>
        </p:spPr>
        <p:txBody>
          <a:bodyPr wrap="square">
            <a:spAutoFit/>
          </a:bodyPr>
          <a:lstStyle/>
          <a:p>
            <a:r>
              <a:rPr lang="it-IT" b="1" dirty="0" err="1"/>
              <a:t>P.Cair.Zen</a:t>
            </a:r>
            <a:r>
              <a:rPr lang="it-IT" b="1" dirty="0"/>
              <a:t>. II 59155 </a:t>
            </a:r>
          </a:p>
          <a:p>
            <a:r>
              <a:rPr lang="it-IT" b="1" dirty="0"/>
              <a:t>19 x 34 cm</a:t>
            </a:r>
          </a:p>
          <a:p>
            <a:r>
              <a:rPr lang="pt-BR" b="1" dirty="0"/>
              <a:t>27 dicembre 256 a.C.</a:t>
            </a:r>
            <a:endParaRPr lang="it-IT" b="1" dirty="0"/>
          </a:p>
          <a:p>
            <a:endParaRPr lang="it-IT" dirty="0"/>
          </a:p>
        </p:txBody>
      </p:sp>
      <p:sp>
        <p:nvSpPr>
          <p:cNvPr id="4" name="Rectangle 3">
            <a:extLst>
              <a:ext uri="{FF2B5EF4-FFF2-40B4-BE49-F238E27FC236}">
                <a16:creationId xmlns:a16="http://schemas.microsoft.com/office/drawing/2014/main" id="{5DAE9F77-A661-42C4-9E78-FD5390F3BDAB}"/>
              </a:ext>
            </a:extLst>
          </p:cNvPr>
          <p:cNvSpPr>
            <a:spLocks noChangeArrowheads="1"/>
          </p:cNvSpPr>
          <p:nvPr/>
        </p:nvSpPr>
        <p:spPr bwMode="auto">
          <a:xfrm>
            <a:off x="6397792" y="2437544"/>
            <a:ext cx="582659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i="0" u="none" strike="noStrike" cap="none" normalizeH="0" baseline="0" dirty="0">
                <a:ln>
                  <a:noFill/>
                </a:ln>
                <a:solidFill>
                  <a:schemeClr val="tx1"/>
                </a:solidFill>
                <a:effectLst/>
                <a:latin typeface="Arial" panose="020B0604020202020204" pitchFamily="34" charset="0"/>
              </a:rPr>
              <a:t>Apollonio a Zenone, saluti.</a:t>
            </a: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Il re ci ha ordinato di seminare due volte la terra. Quando dunque avrai mietuto il grano precoce,</a:t>
            </a: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innaffia subito la terra a mano; ma se ciò non è possibile,</a:t>
            </a:r>
            <a:r>
              <a:rPr kumimoji="0" lang="el-GR" altLang="it-IT" sz="1800" b="0" i="0" u="none" strike="noStrike" cap="none" normalizeH="0" baseline="0" dirty="0">
                <a:ln>
                  <a:noFill/>
                </a:ln>
                <a:solidFill>
                  <a:schemeClr val="tx1"/>
                </a:solidFill>
                <a:effectLst/>
                <a:latin typeface="Arial" panose="020B0604020202020204" pitchFamily="34" charset="0"/>
              </a:rPr>
              <a:t> </a:t>
            </a:r>
            <a:r>
              <a:rPr kumimoji="0" lang="it-IT" altLang="it-IT" sz="1800" b="0" i="0" u="none" strike="noStrike" cap="none" normalizeH="0" baseline="0" dirty="0">
                <a:ln>
                  <a:noFill/>
                </a:ln>
                <a:solidFill>
                  <a:schemeClr val="tx1"/>
                </a:solidFill>
                <a:effectLst/>
                <a:latin typeface="Arial" panose="020B0604020202020204" pitchFamily="34" charset="0"/>
              </a:rPr>
              <a:t>installa dei bilancieri </a:t>
            </a:r>
            <a:r>
              <a:rPr lang="it-IT" altLang="it-IT" dirty="0">
                <a:latin typeface="Arial" panose="020B0604020202020204" pitchFamily="34" charset="0"/>
              </a:rPr>
              <a:t>e </a:t>
            </a:r>
            <a:r>
              <a:rPr kumimoji="0" lang="it-IT" altLang="it-IT" sz="1800" b="0" i="0" u="none" strike="noStrike" cap="none" normalizeH="0" baseline="0" dirty="0">
                <a:ln>
                  <a:noFill/>
                </a:ln>
                <a:solidFill>
                  <a:schemeClr val="tx1"/>
                </a:solidFill>
                <a:effectLst/>
                <a:latin typeface="Arial" panose="020B0604020202020204" pitchFamily="34" charset="0"/>
              </a:rPr>
              <a:t>innaffiala così, e non trattenere l’acqua per più di cinque giorni. Poi, dopo aver fatto asciugare (la terra), semina subito il grano che matura in tre mesi.</a:t>
            </a: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Scrivici anche quando potrai mietere il frumento.</a:t>
            </a: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Sta’ bene.</a:t>
            </a:r>
            <a:br>
              <a:rPr kumimoji="0" lang="it-IT" altLang="it-IT" sz="1800" b="0" i="0" u="none" strike="noStrike" cap="none" normalizeH="0" baseline="0" dirty="0">
                <a:ln>
                  <a:noFill/>
                </a:ln>
                <a:solidFill>
                  <a:schemeClr val="tx1"/>
                </a:solidFill>
                <a:effectLst/>
                <a:latin typeface="Arial" panose="020B0604020202020204" pitchFamily="34" charset="0"/>
              </a:rPr>
            </a:br>
            <a:r>
              <a:rPr kumimoji="0" lang="it-IT" altLang="it-IT" sz="1800" b="0" i="0" u="none" strike="noStrike" cap="none" normalizeH="0" baseline="0" dirty="0">
                <a:ln>
                  <a:noFill/>
                </a:ln>
                <a:solidFill>
                  <a:schemeClr val="tx1"/>
                </a:solidFill>
                <a:effectLst/>
                <a:latin typeface="Arial" panose="020B0604020202020204" pitchFamily="34" charset="0"/>
              </a:rPr>
              <a:t>Anno 30, </a:t>
            </a:r>
            <a:r>
              <a:rPr kumimoji="0" lang="it-IT" altLang="it-IT" sz="1800" b="0" i="0" u="none" strike="noStrike" cap="none" normalizeH="0" baseline="0" dirty="0" err="1">
                <a:ln>
                  <a:noFill/>
                </a:ln>
                <a:solidFill>
                  <a:schemeClr val="tx1"/>
                </a:solidFill>
                <a:effectLst/>
                <a:latin typeface="Arial" panose="020B0604020202020204" pitchFamily="34" charset="0"/>
              </a:rPr>
              <a:t>Dios</a:t>
            </a:r>
            <a:r>
              <a:rPr kumimoji="0" lang="it-IT" altLang="it-IT" sz="1800" b="0" i="0" u="none" strike="noStrike" cap="none" normalizeH="0" baseline="0" dirty="0">
                <a:ln>
                  <a:noFill/>
                </a:ln>
                <a:solidFill>
                  <a:schemeClr val="tx1"/>
                </a:solidFill>
                <a:effectLst/>
                <a:latin typeface="Arial" panose="020B0604020202020204" pitchFamily="34" charset="0"/>
              </a:rPr>
              <a:t> 13, </a:t>
            </a:r>
            <a:r>
              <a:rPr kumimoji="0" lang="it-IT" altLang="it-IT" sz="1800" b="0" i="0" u="none" strike="noStrike" cap="none" normalizeH="0" baseline="0" dirty="0" err="1">
                <a:ln>
                  <a:noFill/>
                </a:ln>
                <a:solidFill>
                  <a:schemeClr val="tx1"/>
                </a:solidFill>
                <a:effectLst/>
                <a:latin typeface="Arial" panose="020B0604020202020204" pitchFamily="34" charset="0"/>
              </a:rPr>
              <a:t>Hathyr</a:t>
            </a:r>
            <a:r>
              <a:rPr kumimoji="0" lang="it-IT" altLang="it-IT" sz="1800" b="0" i="0" u="none" strike="noStrike" cap="none" normalizeH="0" baseline="0" dirty="0">
                <a:ln>
                  <a:noFill/>
                </a:ln>
                <a:solidFill>
                  <a:schemeClr val="tx1"/>
                </a:solidFill>
                <a:effectLst/>
                <a:latin typeface="Arial" panose="020B0604020202020204" pitchFamily="34" charset="0"/>
              </a:rPr>
              <a:t> 3.</a:t>
            </a:r>
          </a:p>
        </p:txBody>
      </p:sp>
    </p:spTree>
    <p:extLst>
      <p:ext uri="{BB962C8B-B14F-4D97-AF65-F5344CB8AC3E}">
        <p14:creationId xmlns:p14="http://schemas.microsoft.com/office/powerpoint/2010/main" val="49279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BC8A561B-6CBF-406B-B036-732A8FF6ACE8}"/>
              </a:ext>
            </a:extLst>
          </p:cNvPr>
          <p:cNvSpPr>
            <a:spLocks noGrp="1"/>
          </p:cNvSpPr>
          <p:nvPr>
            <p:ph type="title"/>
          </p:nvPr>
        </p:nvSpPr>
        <p:spPr>
          <a:xfrm>
            <a:off x="415910" y="-580248"/>
            <a:ext cx="8534400" cy="1507067"/>
          </a:xfrm>
        </p:spPr>
        <p:txBody>
          <a:bodyPr/>
          <a:lstStyle/>
          <a:p>
            <a:r>
              <a:rPr lang="it-IT" dirty="0"/>
              <a:t>‘Conquistare’ una nuova terra</a:t>
            </a:r>
          </a:p>
        </p:txBody>
      </p:sp>
      <p:pic>
        <p:nvPicPr>
          <p:cNvPr id="5" name="Immagine 4">
            <a:extLst>
              <a:ext uri="{FF2B5EF4-FFF2-40B4-BE49-F238E27FC236}">
                <a16:creationId xmlns:a16="http://schemas.microsoft.com/office/drawing/2014/main" id="{ADA3D823-B33F-48A9-8857-47CF648E6643}"/>
              </a:ext>
            </a:extLst>
          </p:cNvPr>
          <p:cNvPicPr/>
          <p:nvPr/>
        </p:nvPicPr>
        <p:blipFill>
          <a:blip r:embed="rId2"/>
          <a:stretch>
            <a:fillRect/>
          </a:stretch>
        </p:blipFill>
        <p:spPr>
          <a:xfrm>
            <a:off x="4793033" y="1295643"/>
            <a:ext cx="3208684" cy="5537511"/>
          </a:xfrm>
          <a:prstGeom prst="rect">
            <a:avLst/>
          </a:prstGeom>
        </p:spPr>
      </p:pic>
      <p:sp>
        <p:nvSpPr>
          <p:cNvPr id="6" name="Segnaposto testo 3">
            <a:extLst>
              <a:ext uri="{FF2B5EF4-FFF2-40B4-BE49-F238E27FC236}">
                <a16:creationId xmlns:a16="http://schemas.microsoft.com/office/drawing/2014/main" id="{ADE253F4-A78F-4F56-B5C3-B771D662E98D}"/>
              </a:ext>
            </a:extLst>
          </p:cNvPr>
          <p:cNvSpPr txBox="1">
            <a:spLocks/>
          </p:cNvSpPr>
          <p:nvPr/>
        </p:nvSpPr>
        <p:spPr>
          <a:xfrm>
            <a:off x="158818" y="1295643"/>
            <a:ext cx="4269850" cy="4267200"/>
          </a:xfrm>
          <a:prstGeom prst="rect">
            <a:avLst/>
          </a:prstGeom>
        </p:spPr>
        <p:txBody>
          <a:bodyPr rtlCol="0"/>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it-IT" dirty="0" err="1">
                <a:solidFill>
                  <a:schemeClr val="tx1"/>
                </a:solidFill>
              </a:rPr>
              <a:t>P.Lille</a:t>
            </a:r>
            <a:r>
              <a:rPr lang="it-IT" dirty="0">
                <a:solidFill>
                  <a:schemeClr val="tx1"/>
                </a:solidFill>
              </a:rPr>
              <a:t> I 1: progetto di dighe e canali della tenuta di Apollonio (archivio di Zenone, 259/8 a.C.). Da </a:t>
            </a:r>
            <a:r>
              <a:rPr lang="it-IT" dirty="0" err="1">
                <a:solidFill>
                  <a:schemeClr val="tx1"/>
                </a:solidFill>
              </a:rPr>
              <a:t>cartonnage</a:t>
            </a:r>
            <a:r>
              <a:rPr lang="it-IT" dirty="0">
                <a:solidFill>
                  <a:schemeClr val="tx1"/>
                </a:solidFill>
              </a:rPr>
              <a:t>.</a:t>
            </a:r>
          </a:p>
        </p:txBody>
      </p:sp>
      <p:pic>
        <p:nvPicPr>
          <p:cNvPr id="7" name="Immagine 6">
            <a:extLst>
              <a:ext uri="{FF2B5EF4-FFF2-40B4-BE49-F238E27FC236}">
                <a16:creationId xmlns:a16="http://schemas.microsoft.com/office/drawing/2014/main" id="{75CC6E9F-B1E6-4505-BBBC-E1EF37ADE1E9}"/>
              </a:ext>
            </a:extLst>
          </p:cNvPr>
          <p:cNvPicPr>
            <a:picLocks noChangeAspect="1"/>
          </p:cNvPicPr>
          <p:nvPr/>
        </p:nvPicPr>
        <p:blipFill>
          <a:blip r:embed="rId3"/>
          <a:stretch>
            <a:fillRect/>
          </a:stretch>
        </p:blipFill>
        <p:spPr>
          <a:xfrm>
            <a:off x="414433" y="3094249"/>
            <a:ext cx="4268677" cy="3297762"/>
          </a:xfrm>
          <a:prstGeom prst="rect">
            <a:avLst/>
          </a:prstGeom>
        </p:spPr>
      </p:pic>
      <p:pic>
        <p:nvPicPr>
          <p:cNvPr id="9" name="Immagine 8">
            <a:extLst>
              <a:ext uri="{FF2B5EF4-FFF2-40B4-BE49-F238E27FC236}">
                <a16:creationId xmlns:a16="http://schemas.microsoft.com/office/drawing/2014/main" id="{19D03F17-A9F7-4E0D-9B10-86C3A6876043}"/>
              </a:ext>
            </a:extLst>
          </p:cNvPr>
          <p:cNvPicPr>
            <a:picLocks noChangeAspect="1"/>
          </p:cNvPicPr>
          <p:nvPr/>
        </p:nvPicPr>
        <p:blipFill>
          <a:blip r:embed="rId4"/>
          <a:stretch>
            <a:fillRect/>
          </a:stretch>
        </p:blipFill>
        <p:spPr>
          <a:xfrm>
            <a:off x="8001717" y="0"/>
            <a:ext cx="4190283" cy="6858000"/>
          </a:xfrm>
          <a:prstGeom prst="rect">
            <a:avLst/>
          </a:prstGeom>
        </p:spPr>
      </p:pic>
    </p:spTree>
    <p:extLst>
      <p:ext uri="{BB962C8B-B14F-4D97-AF65-F5344CB8AC3E}">
        <p14:creationId xmlns:p14="http://schemas.microsoft.com/office/powerpoint/2010/main" val="116992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Tan Gradient 16x9">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BlueTanGradient">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2292</TotalTime>
  <Words>1941</Words>
  <Application>Microsoft Office PowerPoint</Application>
  <PresentationFormat>Widescreen</PresentationFormat>
  <Paragraphs>70</Paragraphs>
  <Slides>21</Slides>
  <Notes>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21</vt:i4>
      </vt:variant>
    </vt:vector>
  </HeadingPairs>
  <TitlesOfParts>
    <vt:vector size="29" baseType="lpstr">
      <vt:lpstr>Arial</vt:lpstr>
      <vt:lpstr>Calibri</vt:lpstr>
      <vt:lpstr>Franklin Gothic Medium</vt:lpstr>
      <vt:lpstr>IFAO-Grec Unicode</vt:lpstr>
      <vt:lpstr>Symbol</vt:lpstr>
      <vt:lpstr>Times</vt:lpstr>
      <vt:lpstr>Wingdings 3</vt:lpstr>
      <vt:lpstr>Blue Tan Gradient 16x9</vt:lpstr>
      <vt:lpstr>L’archivio di Zenone  e l’Egitto ellenistico</vt:lpstr>
      <vt:lpstr>Il paese «acquistato»</vt:lpstr>
      <vt:lpstr>«Un dono del fiume»</vt:lpstr>
      <vt:lpstr>Presentazione standard di PowerPoint</vt:lpstr>
      <vt:lpstr>L’archivio di Zenone: il contesto</vt:lpstr>
      <vt:lpstr>L’archivio di  Zenone: i testi</vt:lpstr>
      <vt:lpstr>L’archivio di Zenone: paleografia</vt:lpstr>
      <vt:lpstr>Presentazione standard di PowerPoint</vt:lpstr>
      <vt:lpstr>‘Conquistare’ una nuova terra</vt:lpstr>
      <vt:lpstr>Presentazione standard di PowerPoint</vt:lpstr>
      <vt:lpstr>Presentazione standard di PowerPoint</vt:lpstr>
      <vt:lpstr>Presentazione standard di PowerPoint</vt:lpstr>
      <vt:lpstr>Presentazione standard di PowerPoint</vt:lpstr>
      <vt:lpstr>mantenere la nuova terra: i lavori di manutenzione</vt:lpstr>
      <vt:lpstr>Presentazione standard di PowerPoint</vt:lpstr>
      <vt:lpstr>Presentazione standard di PowerPoint</vt:lpstr>
      <vt:lpstr>Medicina e religione nella quotidianità  dei papiri di Zenone</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dono del nilo</dc:title>
  <dc:creator>Nicola Reggiani</dc:creator>
  <cp:lastModifiedBy>Nicola Reggiani</cp:lastModifiedBy>
  <cp:revision>65</cp:revision>
  <dcterms:created xsi:type="dcterms:W3CDTF">2018-03-22T09:31:42Z</dcterms:created>
  <dcterms:modified xsi:type="dcterms:W3CDTF">2025-04-23T07:59:04Z</dcterms:modified>
</cp:coreProperties>
</file>