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34"/>
  </p:notesMasterIdLst>
  <p:handoutMasterIdLst>
    <p:handoutMasterId r:id="rId35"/>
  </p:handoutMasterIdLst>
  <p:sldIdLst>
    <p:sldId id="259" r:id="rId2"/>
    <p:sldId id="298" r:id="rId3"/>
    <p:sldId id="301" r:id="rId4"/>
    <p:sldId id="300" r:id="rId5"/>
    <p:sldId id="304" r:id="rId6"/>
    <p:sldId id="299" r:id="rId7"/>
    <p:sldId id="303" r:id="rId8"/>
    <p:sldId id="306" r:id="rId9"/>
    <p:sldId id="292" r:id="rId10"/>
    <p:sldId id="297" r:id="rId11"/>
    <p:sldId id="305" r:id="rId12"/>
    <p:sldId id="307" r:id="rId13"/>
    <p:sldId id="288" r:id="rId14"/>
    <p:sldId id="308" r:id="rId15"/>
    <p:sldId id="283" r:id="rId16"/>
    <p:sldId id="263" r:id="rId17"/>
    <p:sldId id="272" r:id="rId18"/>
    <p:sldId id="273" r:id="rId19"/>
    <p:sldId id="309" r:id="rId20"/>
    <p:sldId id="276" r:id="rId21"/>
    <p:sldId id="279" r:id="rId22"/>
    <p:sldId id="310" r:id="rId23"/>
    <p:sldId id="325" r:id="rId24"/>
    <p:sldId id="326" r:id="rId25"/>
    <p:sldId id="311" r:id="rId26"/>
    <p:sldId id="313" r:id="rId27"/>
    <p:sldId id="312" r:id="rId28"/>
    <p:sldId id="315" r:id="rId29"/>
    <p:sldId id="316" r:id="rId30"/>
    <p:sldId id="318" r:id="rId31"/>
    <p:sldId id="319" r:id="rId32"/>
    <p:sldId id="320" r:id="rId33"/>
  </p:sldIdLst>
  <p:sldSz cx="12188825" cy="6858000"/>
  <p:notesSz cx="6858000" cy="9144000"/>
  <p:defaultTextStyle>
    <a:defPPr rtl="0">
      <a:defRPr lang="it-it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3" d="100"/>
          <a:sy n="113" d="100"/>
        </p:scale>
        <p:origin x="2142" y="102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5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2B16E406-4AFA-4A31-AF37-8722F0441609}" type="datetime1">
              <a:rPr lang="it-IT" smtClean="0"/>
              <a:t>28/03/2025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A52D9BF-D574-4807-B36C-9E2A025BE826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A2EEB159-CC5C-4568-BFAF-38A4AEF2E004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9E11EC53-F507-411E-9ADC-FBCFECE09D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rtlCol="0" anchor="ctr">
            <a:normAutofit/>
          </a:bodyPr>
          <a:lstStyle>
            <a:lvl1pPr algn="ctr" rtl="0">
              <a:defRPr sz="4400" cap="all" normalizeH="0" baseline="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E798D1D-856D-4628-9FBE-E0608D0C14B0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alternativ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rtlCol="0" anchor="b" anchorCtr="0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it-IT" sz="2400" dirty="0"/>
          </a:p>
        </p:txBody>
      </p: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 rtl="0">
              <a:buNone/>
              <a:defRPr sz="27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2" indent="0" algn="l" rtl="0">
              <a:buNone/>
              <a:defRPr sz="2700"/>
            </a:lvl5pPr>
            <a:lvl6pPr marL="3047466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87D5DA-6070-499A-8D75-73557D5BCF38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2669581" algn="l" rtl="0">
              <a:defRPr baseline="0"/>
            </a:lvl6pPr>
            <a:lvl7pPr marL="2669581" algn="l" rtl="0">
              <a:defRPr baseline="0"/>
            </a:lvl7pPr>
            <a:lvl8pPr marL="2669581" algn="l" rtl="0">
              <a:defRPr baseline="0"/>
            </a:lvl8pPr>
            <a:lvl9pPr marL="2669581" algn="l" rtl="0">
              <a:defRPr baseline="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2A3922B-E2D9-4195-90A8-7915B94C83B1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C1B1C5E-2611-4322-A5BF-202584489F8A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640D44-8785-405B-9B65-EF3871FE64E8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rtlCol="0" anchor="b" anchorCtr="0">
            <a:noAutofit/>
          </a:bodyPr>
          <a:lstStyle>
            <a:lvl1pPr algn="ctr" rtl="0">
              <a:defRPr sz="4400" b="0" cap="all" baseline="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rtlCol="0" anchor="t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D231E8-2B90-49B5-86AA-5D552E022D31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/>
            </a:lvl8pPr>
            <a:lvl9pPr marL="2669581" algn="l" rtl="0">
              <a:defRPr sz="14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 baseline="0"/>
            </a:lvl6pPr>
            <a:lvl7pPr marL="2669581" algn="l" rtl="0">
              <a:defRPr sz="1400" baseline="0"/>
            </a:lvl7pPr>
            <a:lvl8pPr marL="2669581" algn="l" rtl="0">
              <a:defRPr sz="1400" baseline="0"/>
            </a:lvl8pPr>
            <a:lvl9pPr marL="2669581" algn="l" rtl="0">
              <a:defRPr sz="1400" baseline="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EC29C2A-671F-437D-BF57-234CB6D61255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rtlCol="0" anchor="ctr">
            <a:noAutofit/>
          </a:bodyPr>
          <a:lstStyle>
            <a:lvl1pPr marL="0" indent="0" algn="l" rtl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2" indent="0" algn="l" rtl="0">
              <a:buNone/>
              <a:defRPr sz="2100" b="1"/>
            </a:lvl5pPr>
            <a:lvl6pPr marL="3047466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/>
            </a:lvl8pPr>
            <a:lvl9pPr marL="2669581" algn="l" rtl="0">
              <a:defRPr sz="14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rtlCol="0" anchor="ctr">
            <a:noAutofit/>
          </a:bodyPr>
          <a:lstStyle>
            <a:lvl1pPr marL="0" indent="0" algn="l" rtl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2" indent="0" algn="l" rtl="0">
              <a:buNone/>
              <a:defRPr sz="2100" b="1"/>
            </a:lvl5pPr>
            <a:lvl6pPr marL="3047466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 baseline="0"/>
            </a:lvl8pPr>
            <a:lvl9pPr marL="2669581" algn="l" rtl="0">
              <a:defRPr sz="1400" baseline="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A2906F4-81B4-4191-9F58-E9046EABDB87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039159F-E047-49FA-8728-B7DC61872F85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CA4030-7568-4256-84CF-C86508A11177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26C2662-5BB0-4F8A-A140-8EA6548A3B1C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rtlCol="0" anchor="b" anchorCtr="0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it-IT" sz="2400" dirty="0"/>
          </a:p>
        </p:txBody>
      </p: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 rtl="0">
              <a:buNone/>
              <a:defRPr sz="27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2" indent="0" algn="l" rtl="0">
              <a:buNone/>
              <a:defRPr sz="2700"/>
            </a:lvl5pPr>
            <a:lvl6pPr marL="3047466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BB3D157-F8C4-499E-AE1D-EB986DA4F300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CB1C3ACB-812F-4147-93A8-AB969B3E329B}" type="datetime1">
              <a:rPr lang="it-IT" smtClean="0"/>
              <a:pPr/>
              <a:t>28/03/2025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4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emf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16.wdp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.uk/manuscripts/Viewer.aspx?ref=papyrus_1833(a-b)_f001r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44277" y="2359336"/>
            <a:ext cx="9220200" cy="2147926"/>
          </a:xfrm>
        </p:spPr>
        <p:txBody>
          <a:bodyPr rtlCol="0"/>
          <a:lstStyle/>
          <a:p>
            <a:pPr rtl="0"/>
            <a:r>
              <a:rPr lang="it-IT" dirty="0"/>
              <a:t>Le origini della scrittura</a:t>
            </a:r>
            <a:br>
              <a:rPr lang="it-IT" dirty="0"/>
            </a:br>
            <a:br>
              <a:rPr lang="it-IT" dirty="0"/>
            </a:br>
            <a:r>
              <a:rPr lang="it-IT" dirty="0"/>
              <a:t>greca su papiro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757" y="116632"/>
            <a:ext cx="4248472" cy="1696837"/>
          </a:xfrm>
          <a:prstGeom prst="rect">
            <a:avLst/>
          </a:prstGeom>
          <a:effectLst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77" y1="5323" x2="1077" y2="5323"/>
                        <a14:backgroundMark x1="1077" y1="10995" x2="1077" y2="10995"/>
                        <a14:backgroundMark x1="769" y1="19721" x2="769" y2="19721"/>
                        <a14:backgroundMark x1="923" y1="23211" x2="923" y2="23211"/>
                        <a14:backgroundMark x1="1231" y1="31501" x2="1231" y2="31501"/>
                        <a14:backgroundMark x1="974" y1="41099" x2="974" y2="41099"/>
                        <a14:backgroundMark x1="974" y1="48691" x2="974" y2="48691"/>
                        <a14:backgroundMark x1="19436" y1="1222" x2="19436" y2="1222"/>
                        <a14:backgroundMark x1="72718" y1="1483" x2="72718" y2="1483"/>
                        <a14:backgroundMark x1="73026" y1="1658" x2="73026" y2="1658"/>
                        <a14:backgroundMark x1="71641" y1="1396" x2="71641" y2="1396"/>
                        <a14:backgroundMark x1="70308" y1="1396" x2="70308" y2="1396"/>
                        <a14:backgroundMark x1="70051" y1="1396" x2="70051" y2="1396"/>
                        <a14:backgroundMark x1="64154" y1="1222" x2="64154" y2="1222"/>
                        <a14:backgroundMark x1="62410" y1="698" x2="62410" y2="698"/>
                        <a14:backgroundMark x1="50974" y1="94852" x2="50974" y2="94852"/>
                        <a14:backgroundMark x1="50923" y1="96422" x2="50923" y2="96422"/>
                        <a14:backgroundMark x1="49179" y1="95288" x2="49179" y2="95288"/>
                        <a14:backgroundMark x1="48462" y1="95113" x2="48462" y2="95113"/>
                        <a14:backgroundMark x1="48205" y1="94939" x2="48205" y2="94939"/>
                        <a14:backgroundMark x1="50359" y1="93455" x2="50359" y2="93455"/>
                        <a14:backgroundMark x1="52205" y1="93717" x2="52205" y2="93717"/>
                        <a14:backgroundMark x1="52974" y1="94241" x2="52974" y2="94241"/>
                        <a14:backgroundMark x1="59385" y1="436" x2="59385" y2="436"/>
                        <a14:backgroundMark x1="59692" y1="1134" x2="59692" y2="1134"/>
                        <a14:backgroundMark x1="58462" y1="785" x2="58462" y2="785"/>
                        <a14:backgroundMark x1="56667" y1="698" x2="56667" y2="698"/>
                        <a14:backgroundMark x1="56667" y1="960" x2="56667" y2="960"/>
                        <a14:backgroundMark x1="54872" y1="960" x2="54872" y2="960"/>
                        <a14:backgroundMark x1="53385" y1="1134" x2="53385" y2="1134"/>
                        <a14:backgroundMark x1="50974" y1="1222" x2="50974" y2="1222"/>
                        <a14:backgroundMark x1="46462" y1="1134" x2="46462" y2="1134"/>
                        <a14:backgroundMark x1="47949" y1="1396" x2="47949" y2="1396"/>
                        <a14:backgroundMark x1="43692" y1="785" x2="43692" y2="785"/>
                        <a14:backgroundMark x1="45077" y1="960" x2="45077" y2="960"/>
                        <a14:backgroundMark x1="42462" y1="785" x2="42462" y2="785"/>
                        <a14:backgroundMark x1="1179" y1="15794" x2="1179" y2="15794"/>
                        <a14:backgroundMark x1="564" y1="97208" x2="564" y2="97208"/>
                        <a14:backgroundMark x1="667" y1="95113" x2="667" y2="95113"/>
                        <a14:backgroundMark x1="974" y1="92757" x2="974" y2="92757"/>
                        <a14:backgroundMark x1="1744" y1="93194" x2="1744" y2="93194"/>
                        <a14:backgroundMark x1="769" y1="91623" x2="769" y2="91623"/>
                        <a14:backgroundMark x1="769" y1="89703" x2="769" y2="89703"/>
                        <a14:backgroundMark x1="821" y1="86562" x2="821" y2="86562"/>
                        <a14:backgroundMark x1="821" y1="84729" x2="821" y2="84729"/>
                        <a14:backgroundMark x1="667" y1="80279" x2="667" y2="80279"/>
                        <a14:backgroundMark x1="923" y1="76265" x2="923" y2="76265"/>
                        <a14:backgroundMark x1="667" y1="74520" x2="667" y2="74520"/>
                        <a14:backgroundMark x1="667" y1="72862" x2="667" y2="72862"/>
                        <a14:backgroundMark x1="974" y1="71204" x2="974" y2="71204"/>
                        <a14:backgroundMark x1="1231" y1="68237" x2="1231" y2="68237"/>
                        <a14:backgroundMark x1="1333" y1="66056" x2="1333" y2="66056"/>
                        <a14:backgroundMark x1="1231" y1="63613" x2="1231" y2="63613"/>
                        <a14:backgroundMark x1="1333" y1="60733" x2="1436" y2="60035"/>
                        <a14:backgroundMark x1="2154" y1="56894" x2="2154" y2="56894"/>
                        <a14:backgroundMark x1="1846" y1="54974" x2="1744" y2="54014"/>
                        <a14:backgroundMark x1="1487" y1="52880" x2="1487" y2="51920"/>
                        <a14:backgroundMark x1="1487" y1="49215" x2="1487" y2="48517"/>
                        <a14:backgroundMark x1="1487" y1="44852" x2="1487" y2="44852"/>
                        <a14:backgroundMark x1="821" y1="42932" x2="667" y2="41710"/>
                        <a14:backgroundMark x1="410" y1="38918" x2="410" y2="38918"/>
                        <a14:backgroundMark x1="410" y1="37435" x2="359" y2="36213"/>
                        <a14:backgroundMark x1="256" y1="34642" x2="256" y2="32461"/>
                        <a14:backgroundMark x1="359" y1="29756" x2="359" y2="29756"/>
                        <a14:backgroundMark x1="359" y1="27574" x2="359" y2="26178"/>
                        <a14:backgroundMark x1="1436" y1="26876" x2="1436" y2="26876"/>
                        <a14:backgroundMark x1="1744" y1="19023" x2="1744" y2="19023"/>
                        <a14:backgroundMark x1="1487" y1="14834" x2="1487" y2="14834"/>
                        <a14:backgroundMark x1="1641" y1="17452" x2="1641" y2="17452"/>
                        <a14:backgroundMark x1="1333" y1="13002" x2="1333" y2="13002"/>
                        <a14:backgroundMark x1="1590" y1="8813" x2="1590" y2="8813"/>
                        <a14:backgroundMark x1="513" y1="9948" x2="513" y2="9948"/>
                        <a14:backgroundMark x1="1897" y1="10471" x2="1897" y2="10471"/>
                        <a14:backgroundMark x1="1641" y1="6981" x2="1641" y2="6981"/>
                        <a14:backgroundMark x1="2051" y1="4887" x2="2051" y2="4887"/>
                        <a14:backgroundMark x1="2410" y1="3054" x2="2410" y2="3054"/>
                        <a14:backgroundMark x1="4051" y1="524" x2="4051" y2="524"/>
                        <a14:backgroundMark x1="5436" y1="785" x2="5436" y2="785"/>
                        <a14:backgroundMark x1="564" y1="79494" x2="564" y2="79494"/>
                        <a14:backgroundMark x1="667" y1="82984" x2="667" y2="82984"/>
                        <a14:backgroundMark x1="40974" y1="873" x2="40974" y2="873"/>
                        <a14:backgroundMark x1="33744" y1="1309" x2="33744" y2="1309"/>
                        <a14:backgroundMark x1="36256" y1="349" x2="36256" y2="349"/>
                        <a14:backgroundMark x1="37744" y1="698" x2="37744" y2="698"/>
                        <a14:backgroundMark x1="39231" y1="1134" x2="39231" y2="1134"/>
                        <a14:backgroundMark x1="30000" y1="436" x2="30000" y2="436"/>
                        <a14:backgroundMark x1="27487" y1="873" x2="27487" y2="873"/>
                        <a14:backgroundMark x1="23282" y1="1047" x2="23282" y2="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70" y="145723"/>
            <a:ext cx="2880320" cy="16927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29" l="0" r="100000">
                        <a14:foregroundMark x1="57521" y1="3584" x2="57521" y2="3584"/>
                        <a14:foregroundMark x1="41111" y1="32594" x2="41111" y2="32594"/>
                        <a14:foregroundMark x1="50940" y1="8362" x2="50940" y2="8362"/>
                        <a14:foregroundMark x1="38974" y1="29693" x2="38974" y2="29693"/>
                        <a14:foregroundMark x1="38974" y1="33276" x2="38974" y2="33276"/>
                        <a14:foregroundMark x1="7362" y1="91176" x2="4663" y2="20343"/>
                        <a14:foregroundMark x1="4663" y1="20343" x2="24908" y2="5637"/>
                        <a14:foregroundMark x1="10002" y1="37602" x2="12515" y2="49755"/>
                        <a14:foregroundMark x1="3190" y1="4657" x2="9907" y2="37143"/>
                        <a14:foregroundMark x1="12515" y1="49755" x2="26237" y2="68103"/>
                        <a14:foregroundMark x1="3436" y1="3676" x2="26135" y2="2696"/>
                        <a14:foregroundMark x1="54775" y1="6481" x2="57669" y2="6863"/>
                        <a14:foregroundMark x1="26135" y1="2696" x2="53299" y2="6285"/>
                        <a14:backgroundMark x1="64103" y1="5290" x2="64103" y2="5290"/>
                        <a14:backgroundMark x1="64444" y1="9386" x2="64444" y2="9386"/>
                        <a14:backgroundMark x1="85299" y1="3072" x2="85299" y2="3072"/>
                        <a14:backgroundMark x1="93675" y1="3754" x2="93675" y2="3754"/>
                        <a14:backgroundMark x1="99316" y1="10239" x2="99316" y2="10239"/>
                        <a14:backgroundMark x1="99487" y1="24232" x2="99487" y2="24232"/>
                        <a14:backgroundMark x1="99402" y1="26792" x2="99402" y2="26792"/>
                        <a14:backgroundMark x1="93675" y1="18601" x2="93675" y2="18601"/>
                        <a14:backgroundMark x1="93248" y1="17918" x2="93248" y2="17918"/>
                        <a14:backgroundMark x1="95043" y1="10751" x2="95043" y2="10751"/>
                        <a14:backgroundMark x1="95214" y1="12287" x2="95214" y2="12287"/>
                        <a14:backgroundMark x1="94274" y1="15017" x2="94274" y2="15017"/>
                        <a14:backgroundMark x1="99402" y1="56314" x2="99402" y2="56314"/>
                        <a14:backgroundMark x1="75641" y1="50853" x2="75641" y2="50853"/>
                        <a14:backgroundMark x1="73761" y1="52218" x2="73761" y2="52218"/>
                        <a14:backgroundMark x1="70855" y1="52560" x2="70855" y2="52560"/>
                        <a14:backgroundMark x1="68120" y1="42321" x2="68120" y2="42321"/>
                        <a14:backgroundMark x1="68291" y1="40444" x2="68291" y2="40444"/>
                        <a14:backgroundMark x1="67607" y1="34642" x2="67607" y2="34642"/>
                        <a14:backgroundMark x1="64957" y1="35324" x2="64957" y2="35324"/>
                        <a14:backgroundMark x1="57949" y1="1536" x2="57949" y2="1536"/>
                        <a14:backgroundMark x1="47094" y1="1024" x2="47094" y2="1024"/>
                        <a14:backgroundMark x1="44701" y1="1024" x2="44701" y2="1024"/>
                        <a14:backgroundMark x1="42051" y1="683" x2="42051" y2="683"/>
                        <a14:backgroundMark x1="40513" y1="683" x2="40513" y2="683"/>
                        <a14:backgroundMark x1="684" y1="19795" x2="684" y2="19795"/>
                        <a14:backgroundMark x1="2222" y1="1024" x2="2222" y2="1024"/>
                        <a14:backgroundMark x1="3846" y1="853" x2="3846" y2="853"/>
                        <a14:backgroundMark x1="37607" y1="33618" x2="37607" y2="33618"/>
                        <a14:backgroundMark x1="38205" y1="31570" x2="38205" y2="31570"/>
                        <a14:backgroundMark x1="60769" y1="51706" x2="60769" y2="51706"/>
                        <a14:backgroundMark x1="57265" y1="60751" x2="57265" y2="60751"/>
                        <a14:backgroundMark x1="56410" y1="60580" x2="56410" y2="60580"/>
                        <a14:backgroundMark x1="28120" y1="69454" x2="28120" y2="69454"/>
                        <a14:backgroundMark x1="17265" y1="67065" x2="17265" y2="67065"/>
                        <a14:backgroundMark x1="16410" y1="36689" x2="16410" y2="36689"/>
                        <a14:backgroundMark x1="16752" y1="36348" x2="16752" y2="36348"/>
                        <a14:backgroundMark x1="15983" y1="35836" x2="15983" y2="35836"/>
                        <a14:backgroundMark x1="14530" y1="36348" x2="14530" y2="36348"/>
                        <a14:backgroundMark x1="74872" y1="3925" x2="74872" y2="3925"/>
                        <a14:backgroundMark x1="68974" y1="54096" x2="68974" y2="54096"/>
                        <a14:backgroundMark x1="36667" y1="31399" x2="37009" y2="32423"/>
                        <a14:backgroundMark x1="40256" y1="34300" x2="40256" y2="34300"/>
                        <a14:backgroundMark x1="40000" y1="31741" x2="40000" y2="31741"/>
                        <a14:backgroundMark x1="38889" y1="26962" x2="38889" y2="26962"/>
                        <a14:backgroundMark x1="39632" y1="85049" x2="86135" y2="78676"/>
                        <a14:backgroundMark x1="64908" y1="7843" x2="87975" y2="1716"/>
                        <a14:backgroundMark x1="87975" y1="1716" x2="94969" y2="3186"/>
                        <a14:backgroundMark x1="51902" y1="2206" x2="51902" y2="2206"/>
                        <a14:backgroundMark x1="51656" y1="2206" x2="54110" y2="2206"/>
                        <a14:backgroundMark x1="54110" y1="4657" x2="52883" y2="5147"/>
                        <a14:backgroundMark x1="26871" y1="67157" x2="29939" y2="73775"/>
                        <a14:backgroundMark x1="8834" y1="42157" x2="9693" y2="3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148032"/>
            <a:ext cx="3384377" cy="1695081"/>
          </a:xfrm>
          <a:prstGeom prst="rect">
            <a:avLst/>
          </a:prstGeom>
        </p:spPr>
      </p:pic>
      <p:pic>
        <p:nvPicPr>
          <p:cNvPr id="7" name="Segnaposto contenuto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6"/>
          <a:stretch/>
        </p:blipFill>
        <p:spPr>
          <a:xfrm>
            <a:off x="4470042" y="5167270"/>
            <a:ext cx="3744416" cy="1473855"/>
          </a:xfrm>
          <a:prstGeom prst="rect">
            <a:avLst/>
          </a:prstGeom>
        </p:spPr>
      </p:pic>
      <p:pic>
        <p:nvPicPr>
          <p:cNvPr id="8" name="Segnaposto contenuto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/>
          <a:stretch/>
        </p:blipFill>
        <p:spPr>
          <a:xfrm>
            <a:off x="352122" y="5086003"/>
            <a:ext cx="2232247" cy="15392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6821" y="5182881"/>
            <a:ext cx="1944216" cy="147342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43E26F-CAC1-41A6-A675-79E67FC6BE50}"/>
              </a:ext>
            </a:extLst>
          </p:cNvPr>
          <p:cNvSpPr txBox="1"/>
          <p:nvPr/>
        </p:nvSpPr>
        <p:spPr>
          <a:xfrm>
            <a:off x="4366220" y="4716568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/>
              <a:t>Papirologia LT 2024/25 – II </a:t>
            </a:r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53852" y="1032024"/>
            <a:ext cx="10360501" cy="4793951"/>
          </a:xfrm>
        </p:spPr>
        <p:txBody>
          <a:bodyPr>
            <a:normAutofit/>
          </a:bodyPr>
          <a:lstStyle/>
          <a:p>
            <a:r>
              <a:rPr lang="it-IT" dirty="0" err="1"/>
              <a:t>Lucillio</a:t>
            </a:r>
            <a:r>
              <a:rPr lang="it-IT" dirty="0"/>
              <a:t>, </a:t>
            </a:r>
            <a:r>
              <a:rPr lang="it-IT" i="1" dirty="0" err="1"/>
              <a:t>Anthologia</a:t>
            </a:r>
            <a:r>
              <a:rPr lang="it-IT" i="1" dirty="0"/>
              <a:t> Palatina</a:t>
            </a:r>
            <a:r>
              <a:rPr lang="it-IT" dirty="0"/>
              <a:t> 11, 133: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«</a:t>
            </a:r>
            <a:r>
              <a:rPr lang="it-IT" dirty="0" err="1"/>
              <a:t>Eutichide</a:t>
            </a:r>
            <a:r>
              <a:rPr lang="it-IT" dirty="0"/>
              <a:t>, lo scrittore di canzoni, è morto! Voi laggiù, sotto terra, accorrete: </a:t>
            </a:r>
            <a:r>
              <a:rPr lang="it-IT" dirty="0" err="1"/>
              <a:t>Eutichide</a:t>
            </a:r>
            <a:r>
              <a:rPr lang="it-IT" dirty="0"/>
              <a:t> giunge con i suoi canti! Ha dato istruzioni di seppellire 12 cetre insieme a lui, e 25 casse di musiche…»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556792"/>
            <a:ext cx="558982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97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773932" y="-609600"/>
            <a:ext cx="10360501" cy="1219200"/>
          </a:xfrm>
        </p:spPr>
        <p:txBody>
          <a:bodyPr/>
          <a:lstStyle/>
          <a:p>
            <a:r>
              <a:rPr lang="it-IT" dirty="0"/>
              <a:t>IL PAPIRO DI CALLATIS (ca. 350-325 a.C.)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9C29BD-0CD7-4415-A7F4-DB0E7E10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39" y="863176"/>
            <a:ext cx="4905375" cy="56483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6B532F1-C1BC-46F3-963E-B5BB638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280" y="906100"/>
            <a:ext cx="2959196" cy="5562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59C8038-7E09-41E8-908F-FF541480F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616" y="4653136"/>
            <a:ext cx="3404561" cy="138059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008B581-B650-4D0C-960E-88A319C61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855" y="906100"/>
            <a:ext cx="3834084" cy="30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4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773932" y="-609600"/>
            <a:ext cx="10360501" cy="1219200"/>
          </a:xfrm>
        </p:spPr>
        <p:txBody>
          <a:bodyPr/>
          <a:lstStyle/>
          <a:p>
            <a:r>
              <a:rPr lang="it-IT" dirty="0"/>
              <a:t>I </a:t>
            </a:r>
            <a:r>
              <a:rPr lang="it-IT" dirty="0" err="1"/>
              <a:t>PAPIRi</a:t>
            </a:r>
            <a:r>
              <a:rPr lang="it-IT" dirty="0"/>
              <a:t> DI VERGINA (ca. 340-309 a.C.)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39E9A7-59CC-44D5-AEE5-5B251FA05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460" y="972096"/>
            <a:ext cx="5343346" cy="30913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0784A0-ED51-4424-AF9C-49F91E2D0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6" y="764704"/>
            <a:ext cx="5674922" cy="59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0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701924" y="-609600"/>
            <a:ext cx="10360501" cy="1219200"/>
          </a:xfrm>
        </p:spPr>
        <p:txBody>
          <a:bodyPr/>
          <a:lstStyle/>
          <a:p>
            <a:r>
              <a:rPr lang="it-IT" dirty="0"/>
              <a:t>IL PAPIRO DI DERVENI (</a:t>
            </a:r>
            <a:r>
              <a:rPr lang="it-IT" dirty="0" err="1"/>
              <a:t>ca</a:t>
            </a:r>
            <a:r>
              <a:rPr lang="it-IT" dirty="0"/>
              <a:t>. 340-320 a.C.)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8"/>
          <a:stretch/>
        </p:blipFill>
        <p:spPr>
          <a:xfrm>
            <a:off x="1701924" y="836712"/>
            <a:ext cx="8411124" cy="5800032"/>
          </a:xfrm>
        </p:spPr>
      </p:pic>
    </p:spTree>
    <p:extLst>
      <p:ext uri="{BB962C8B-B14F-4D97-AF65-F5344CB8AC3E}">
        <p14:creationId xmlns:p14="http://schemas.microsoft.com/office/powerpoint/2010/main" val="151545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701924" y="-609600"/>
            <a:ext cx="10360501" cy="1219200"/>
          </a:xfrm>
        </p:spPr>
        <p:txBody>
          <a:bodyPr/>
          <a:lstStyle/>
          <a:p>
            <a:r>
              <a:rPr lang="it-IT" dirty="0"/>
              <a:t>IL PAPIRO DI DERVENI (</a:t>
            </a:r>
            <a:r>
              <a:rPr lang="it-IT" dirty="0" err="1"/>
              <a:t>ca</a:t>
            </a:r>
            <a:r>
              <a:rPr lang="it-IT" dirty="0"/>
              <a:t>. 340-320 a.C.)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8858224-8584-40A2-BFC1-D517C3BF8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17973" r="24695" b="23228"/>
          <a:stretch/>
        </p:blipFill>
        <p:spPr>
          <a:xfrm>
            <a:off x="2040259" y="1052736"/>
            <a:ext cx="8108305" cy="540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2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05780" y="-577636"/>
            <a:ext cx="12566481" cy="1219200"/>
          </a:xfrm>
        </p:spPr>
        <p:txBody>
          <a:bodyPr/>
          <a:lstStyle/>
          <a:p>
            <a:r>
              <a:rPr lang="it-IT" dirty="0" err="1"/>
              <a:t>P.Berol</a:t>
            </a:r>
            <a:r>
              <a:rPr lang="it-IT" dirty="0"/>
              <a:t>. 9875 (I «PERSIANI» DI TIMOTEO, ca. 330 a.C.)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91BCD6-D087-41D6-9FC1-E28780EC9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64" y="759160"/>
            <a:ext cx="7416824" cy="57151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92B403-A5CF-4E03-80C2-BE571D3D2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674" y="1467893"/>
            <a:ext cx="3571111" cy="13268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5B09727-D728-4E7A-AA18-FC05D0543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674" y="2802489"/>
            <a:ext cx="3571111" cy="12530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15A198-F204-40C1-93FD-5CDABC4A93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6" r="24006"/>
          <a:stretch/>
        </p:blipFill>
        <p:spPr>
          <a:xfrm>
            <a:off x="9300513" y="4065610"/>
            <a:ext cx="2448272" cy="264899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DB117D-2981-454B-B5D6-2196769FAEFC}"/>
              </a:ext>
            </a:extLst>
          </p:cNvPr>
          <p:cNvSpPr txBox="1"/>
          <p:nvPr/>
        </p:nvSpPr>
        <p:spPr>
          <a:xfrm>
            <a:off x="8177674" y="908720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altLang="it-IT" sz="1600" dirty="0"/>
              <a:t>composta ca. 419-396 a.C. </a:t>
            </a:r>
            <a:endParaRPr lang="it-IT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3DB117D-2981-454B-B5D6-2196769FAEFC}"/>
              </a:ext>
            </a:extLst>
          </p:cNvPr>
          <p:cNvSpPr txBox="1"/>
          <p:nvPr/>
        </p:nvSpPr>
        <p:spPr>
          <a:xfrm>
            <a:off x="3358108" y="6555426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altLang="it-IT" sz="1600" dirty="0"/>
              <a:t>111 x 18,5 cm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294966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8324" y="-609600"/>
            <a:ext cx="10360501" cy="1219200"/>
          </a:xfrm>
        </p:spPr>
        <p:txBody>
          <a:bodyPr/>
          <a:lstStyle/>
          <a:p>
            <a:r>
              <a:rPr lang="it-IT" dirty="0"/>
              <a:t>IL PAPIRO DI PEUKESTAS (331-323 a.C.)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40F3E91-64F3-49B0-A90F-3EB56DE8C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9" b="3550"/>
          <a:stretch/>
        </p:blipFill>
        <p:spPr>
          <a:xfrm>
            <a:off x="0" y="609600"/>
            <a:ext cx="12188825" cy="453650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03E7BAF-A041-4C6F-B64D-F21808357A75}"/>
              </a:ext>
            </a:extLst>
          </p:cNvPr>
          <p:cNvSpPr/>
          <p:nvPr/>
        </p:nvSpPr>
        <p:spPr>
          <a:xfrm>
            <a:off x="405780" y="5257927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/>
              <a:t>⟦μ⟧ Πευκέστου·</a:t>
            </a:r>
            <a:br>
              <a:rPr lang="el-GR" sz="3200" dirty="0"/>
            </a:br>
            <a:r>
              <a:rPr lang="el-GR" sz="3200" dirty="0"/>
              <a:t>μὴ παραπορεύεσθαι μη-</a:t>
            </a:r>
            <a:br>
              <a:rPr lang="el-GR" sz="3200" dirty="0"/>
            </a:br>
            <a:r>
              <a:rPr lang="el-GR" sz="3200" dirty="0"/>
              <a:t>δένα· ἱερείως τὸ οἴκημα. </a:t>
            </a:r>
            <a:endParaRPr lang="it-IT" sz="32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0E8DE8C-5C28-40EB-96D8-2615C8CF5629}"/>
              </a:ext>
            </a:extLst>
          </p:cNvPr>
          <p:cNvSpPr/>
          <p:nvPr/>
        </p:nvSpPr>
        <p:spPr>
          <a:xfrm>
            <a:off x="6238428" y="5228304"/>
            <a:ext cx="5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(Ordine) di </a:t>
            </a:r>
            <a:r>
              <a:rPr lang="it-IT" sz="3200" dirty="0" err="1"/>
              <a:t>Peukestas</a:t>
            </a:r>
            <a:r>
              <a:rPr lang="it-IT" sz="3200" dirty="0"/>
              <a:t>: che nessuno passi oltre: questo ambiente è del sacerdote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DB117D-2981-454B-B5D6-2196769FAEFC}"/>
              </a:ext>
            </a:extLst>
          </p:cNvPr>
          <p:cNvSpPr txBox="1"/>
          <p:nvPr/>
        </p:nvSpPr>
        <p:spPr>
          <a:xfrm>
            <a:off x="4150196" y="5192446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altLang="it-IT" sz="1600" dirty="0"/>
              <a:t>35,8 x 13,4 cm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050222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989956" y="-609600"/>
            <a:ext cx="10360501" cy="1219200"/>
          </a:xfrm>
        </p:spPr>
        <p:txBody>
          <a:bodyPr/>
          <a:lstStyle/>
          <a:p>
            <a:r>
              <a:rPr lang="it-IT" dirty="0"/>
              <a:t>IL contratto DI ELEFANTINA (310 a.C.)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" r="2028" b="50000"/>
          <a:stretch/>
        </p:blipFill>
        <p:spPr>
          <a:xfrm>
            <a:off x="45740" y="692696"/>
            <a:ext cx="10297144" cy="604578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14442"/>
          <a:stretch/>
        </p:blipFill>
        <p:spPr>
          <a:xfrm>
            <a:off x="10414892" y="4346011"/>
            <a:ext cx="1716905" cy="239247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DB117D-2981-454B-B5D6-2196769FAEFC}"/>
              </a:ext>
            </a:extLst>
          </p:cNvPr>
          <p:cNvSpPr txBox="1"/>
          <p:nvPr/>
        </p:nvSpPr>
        <p:spPr>
          <a:xfrm>
            <a:off x="10509916" y="764704"/>
            <a:ext cx="169366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altLang="it-IT" sz="1600" dirty="0"/>
              <a:t>35 x 40 cm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1549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9"/>
          <a:stretch/>
        </p:blipFill>
        <p:spPr bwMode="auto">
          <a:xfrm>
            <a:off x="6526460" y="206798"/>
            <a:ext cx="517207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0"/>
            <a:ext cx="6044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56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06636" y="-1508160"/>
            <a:ext cx="6615514" cy="98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3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9873" y="0"/>
            <a:ext cx="5114900" cy="609600"/>
          </a:xfrm>
        </p:spPr>
        <p:txBody>
          <a:bodyPr/>
          <a:lstStyle/>
          <a:p>
            <a:r>
              <a:rPr lang="it-IT" dirty="0"/>
              <a:t>ALFABETI </a:t>
            </a:r>
            <a:r>
              <a:rPr lang="it-IT" dirty="0" err="1"/>
              <a:t>epigraficI</a:t>
            </a:r>
            <a:endParaRPr lang="it-IT" dirty="0"/>
          </a:p>
        </p:txBody>
      </p:sp>
      <p:pic>
        <p:nvPicPr>
          <p:cNvPr id="13" name="Immagine 12" descr="coppa-di-nestore">
            <a:extLst>
              <a:ext uri="{FF2B5EF4-FFF2-40B4-BE49-F238E27FC236}">
                <a16:creationId xmlns:a16="http://schemas.microsoft.com/office/drawing/2014/main" id="{D4E86BBF-7580-4D64-83B8-F9624C395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782877"/>
            <a:ext cx="4030117" cy="244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particolare">
            <a:extLst>
              <a:ext uri="{FF2B5EF4-FFF2-40B4-BE49-F238E27FC236}">
                <a16:creationId xmlns:a16="http://schemas.microsoft.com/office/drawing/2014/main" id="{8C43DCA7-BB43-44F0-A4D7-5AB09ED6A1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3423421"/>
            <a:ext cx="5715000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 descr="Risultati immagini per coppa di nestore">
            <a:extLst>
              <a:ext uri="{FF2B5EF4-FFF2-40B4-BE49-F238E27FC236}">
                <a16:creationId xmlns:a16="http://schemas.microsoft.com/office/drawing/2014/main" id="{CAD3DCDE-E31E-4CAF-AA96-A5629163E60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69" y="1775596"/>
            <a:ext cx="5715000" cy="32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3C1272-395B-4D0B-A7A7-1A3ACF43149D}"/>
              </a:ext>
            </a:extLst>
          </p:cNvPr>
          <p:cNvSpPr txBox="1"/>
          <p:nvPr/>
        </p:nvSpPr>
        <p:spPr>
          <a:xfrm>
            <a:off x="6284070" y="5301208"/>
            <a:ext cx="5806238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 sono la bella coppa di Nestore, </a:t>
            </a:r>
            <a:b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 berrà da questa coppa subito lo prenderà </a:t>
            </a:r>
            <a:b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desiderio di Afrodite dalla bella corona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862478C-054A-4728-A367-9A21C2A7540E}"/>
              </a:ext>
            </a:extLst>
          </p:cNvPr>
          <p:cNvSpPr txBox="1"/>
          <p:nvPr/>
        </p:nvSpPr>
        <p:spPr>
          <a:xfrm>
            <a:off x="6276080" y="1118984"/>
            <a:ext cx="570786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coppa di Nestore (ca. 725 a.C.)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6103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" y="0"/>
            <a:ext cx="4752528" cy="674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MesiEgda Lew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983" r="53879" b="1771"/>
          <a:stretch/>
        </p:blipFill>
        <p:spPr bwMode="auto">
          <a:xfrm>
            <a:off x="4942284" y="2643708"/>
            <a:ext cx="3384376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1191" r="42568" b="92258"/>
          <a:stretch/>
        </p:blipFill>
        <p:spPr>
          <a:xfrm>
            <a:off x="4935738" y="116632"/>
            <a:ext cx="7063330" cy="93610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6551" r="72973" b="89876"/>
          <a:stretch/>
        </p:blipFill>
        <p:spPr>
          <a:xfrm>
            <a:off x="7892891" y="1916560"/>
            <a:ext cx="4106178" cy="64834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7" t="1191" r="2027" b="92258"/>
          <a:stretch/>
        </p:blipFill>
        <p:spPr>
          <a:xfrm>
            <a:off x="7167986" y="1045381"/>
            <a:ext cx="4831082" cy="87117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56" y="3428728"/>
            <a:ext cx="2376264" cy="165011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852" y="5445224"/>
            <a:ext cx="1053671" cy="93610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BC84B14-3AC1-43F9-A9AD-AB19B0D3F911}"/>
              </a:ext>
            </a:extLst>
          </p:cNvPr>
          <p:cNvSpPr/>
          <p:nvPr/>
        </p:nvSpPr>
        <p:spPr>
          <a:xfrm>
            <a:off x="3428751" y="548680"/>
            <a:ext cx="361405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700" b="1" dirty="0">
                <a:solidFill>
                  <a:schemeClr val="bg1"/>
                </a:solidFill>
              </a:rPr>
              <a:t>14°</a:t>
            </a:r>
          </a:p>
        </p:txBody>
      </p:sp>
    </p:spTree>
    <p:extLst>
      <p:ext uri="{BB962C8B-B14F-4D97-AF65-F5344CB8AC3E}">
        <p14:creationId xmlns:p14="http://schemas.microsoft.com/office/powerpoint/2010/main" val="192906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485900" y="-531440"/>
            <a:ext cx="10360501" cy="1219200"/>
          </a:xfrm>
        </p:spPr>
        <p:txBody>
          <a:bodyPr/>
          <a:lstStyle/>
          <a:p>
            <a:r>
              <a:rPr lang="it-IT" dirty="0"/>
              <a:t>LA MALEDIZIONE DI ARTEMISIA (tardo IV a.C.)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29" l="0" r="100000">
                        <a14:foregroundMark x1="57521" y1="3584" x2="57521" y2="3584"/>
                        <a14:foregroundMark x1="41111" y1="32594" x2="41111" y2="32594"/>
                        <a14:foregroundMark x1="50940" y1="8362" x2="50940" y2="8362"/>
                        <a14:foregroundMark x1="70598" y1="5802" x2="70598" y2="5802"/>
                        <a14:foregroundMark x1="70513" y1="7850" x2="70513" y2="7850"/>
                        <a14:foregroundMark x1="38974" y1="29693" x2="38974" y2="29693"/>
                        <a14:foregroundMark x1="38974" y1="33276" x2="38974" y2="33276"/>
                        <a14:foregroundMark x1="26232" y1="1883" x2="30598" y2="2218"/>
                        <a14:foregroundMark x1="30598" y1="2218" x2="34707" y2="1890"/>
                        <a14:foregroundMark x1="47998" y1="2730" x2="48974" y2="2730"/>
                        <a14:foregroundMark x1="48974" y1="2730" x2="48974" y2="3072"/>
                        <a14:foregroundMark x1="36581" y1="2389" x2="38632" y2="2048"/>
                        <a14:backgroundMark x1="64103" y1="5290" x2="64103" y2="5290"/>
                        <a14:backgroundMark x1="64444" y1="9386" x2="64444" y2="9386"/>
                        <a14:backgroundMark x1="85299" y1="3072" x2="85299" y2="3072"/>
                        <a14:backgroundMark x1="93675" y1="3754" x2="93675" y2="3754"/>
                        <a14:backgroundMark x1="99316" y1="10239" x2="99316" y2="10239"/>
                        <a14:backgroundMark x1="99487" y1="24232" x2="99487" y2="24232"/>
                        <a14:backgroundMark x1="99402" y1="26792" x2="99402" y2="26792"/>
                        <a14:backgroundMark x1="93675" y1="18601" x2="93675" y2="18601"/>
                        <a14:backgroundMark x1="93248" y1="17918" x2="93248" y2="17918"/>
                        <a14:backgroundMark x1="95043" y1="10751" x2="95043" y2="10751"/>
                        <a14:backgroundMark x1="95214" y1="12287" x2="95214" y2="12287"/>
                        <a14:backgroundMark x1="94274" y1="15017" x2="94274" y2="15017"/>
                        <a14:backgroundMark x1="99402" y1="56314" x2="99402" y2="56314"/>
                        <a14:backgroundMark x1="75641" y1="50853" x2="75641" y2="50853"/>
                        <a14:backgroundMark x1="73761" y1="52218" x2="73761" y2="52218"/>
                        <a14:backgroundMark x1="70855" y1="52560" x2="70855" y2="52560"/>
                        <a14:backgroundMark x1="68120" y1="42321" x2="68120" y2="42321"/>
                        <a14:backgroundMark x1="68291" y1="40444" x2="68291" y2="40444"/>
                        <a14:backgroundMark x1="67607" y1="34642" x2="67607" y2="34642"/>
                        <a14:backgroundMark x1="64957" y1="35324" x2="64957" y2="35324"/>
                        <a14:backgroundMark x1="57949" y1="1536" x2="57949" y2="1536"/>
                        <a14:backgroundMark x1="53077" y1="4266" x2="53077" y2="4266"/>
                        <a14:backgroundMark x1="51453" y1="3072" x2="51453" y2="3072"/>
                        <a14:backgroundMark x1="52393" y1="5290" x2="52393" y2="5290"/>
                        <a14:backgroundMark x1="50427" y1="6485" x2="50427" y2="6485"/>
                        <a14:backgroundMark x1="21880" y1="683" x2="21880" y2="683"/>
                        <a14:backgroundMark x1="20513" y1="1024" x2="20513" y2="1024"/>
                        <a14:backgroundMark x1="684" y1="19795" x2="684" y2="19795"/>
                        <a14:backgroundMark x1="2222" y1="1024" x2="2222" y2="1024"/>
                        <a14:backgroundMark x1="3846" y1="853" x2="3846" y2="853"/>
                        <a14:backgroundMark x1="5983" y1="1024" x2="5983" y2="1024"/>
                        <a14:backgroundMark x1="8632" y1="1365" x2="8632" y2="1365"/>
                        <a14:backgroundMark x1="10513" y1="853" x2="10513" y2="853"/>
                        <a14:backgroundMark x1="12821" y1="1195" x2="12821" y2="1195"/>
                        <a14:backgroundMark x1="14872" y1="1024" x2="14872" y2="1024"/>
                        <a14:backgroundMark x1="16838" y1="1195" x2="16838" y2="1195"/>
                        <a14:backgroundMark x1="23248" y1="1365" x2="23248" y2="1365"/>
                        <a14:backgroundMark x1="37607" y1="33618" x2="37607" y2="33618"/>
                        <a14:backgroundMark x1="38205" y1="31570" x2="38205" y2="31570"/>
                        <a14:backgroundMark x1="60769" y1="51706" x2="60769" y2="51706"/>
                        <a14:backgroundMark x1="57265" y1="60751" x2="57265" y2="60751"/>
                        <a14:backgroundMark x1="56410" y1="60580" x2="56410" y2="60580"/>
                        <a14:backgroundMark x1="28120" y1="69454" x2="28120" y2="69454"/>
                        <a14:backgroundMark x1="28034" y1="67065" x2="28034" y2="67065"/>
                        <a14:backgroundMark x1="17265" y1="67065" x2="17265" y2="67065"/>
                        <a14:backgroundMark x1="15043" y1="58020" x2="15043" y2="58020"/>
                        <a14:backgroundMark x1="15641" y1="55973" x2="15641" y2="55973"/>
                        <a14:backgroundMark x1="8632" y1="41297" x2="8632" y2="41297"/>
                        <a14:backgroundMark x1="16410" y1="36689" x2="16410" y2="36689"/>
                        <a14:backgroundMark x1="16752" y1="36348" x2="16752" y2="36348"/>
                        <a14:backgroundMark x1="15983" y1="35836" x2="15983" y2="35836"/>
                        <a14:backgroundMark x1="14530" y1="36348" x2="14530" y2="36348"/>
                        <a14:backgroundMark x1="74872" y1="3925" x2="74872" y2="3925"/>
                        <a14:backgroundMark x1="68974" y1="54096" x2="68974" y2="54096"/>
                        <a14:backgroundMark x1="27094" y1="70307" x2="27094" y2="70307"/>
                        <a14:backgroundMark x1="27094" y1="66724" x2="27094" y2="66724"/>
                        <a14:backgroundMark x1="36667" y1="31399" x2="37009" y2="32423"/>
                        <a14:backgroundMark x1="40256" y1="34300" x2="40256" y2="34300"/>
                        <a14:backgroundMark x1="40000" y1="31741" x2="40000" y2="31741"/>
                        <a14:backgroundMark x1="38889" y1="26962" x2="38889" y2="26962"/>
                        <a14:backgroundMark x1="18803" y1="683" x2="18803" y2="683"/>
                        <a14:backgroundMark x1="61197" y1="1706" x2="68120" y2="8191"/>
                        <a14:backgroundMark x1="63761" y1="34983" x2="67094" y2="34130"/>
                        <a14:backgroundMark x1="56496" y1="50683" x2="57265" y2="50683"/>
                        <a14:backgroundMark x1="59060" y1="49659" x2="60000" y2="49829"/>
                        <a14:backgroundMark x1="43248" y1="36007" x2="43077" y2="34471"/>
                        <a14:backgroundMark x1="12650" y1="65529" x2="13504" y2="65017"/>
                        <a14:backgroundMark x1="9573" y1="68089" x2="11026" y2="67065"/>
                        <a14:backgroundMark x1="14872" y1="73549" x2="15726" y2="73038"/>
                        <a14:backgroundMark x1="13504" y1="58874" x2="16667" y2="54266"/>
                        <a14:backgroundMark x1="10513" y1="38055" x2="9573" y2="38908"/>
                        <a14:backgroundMark x1="14017" y1="36007" x2="16923" y2="35324"/>
                        <a14:backgroundMark x1="99744" y1="13140" x2="99744" y2="20990"/>
                        <a14:backgroundMark x1="99744" y1="39590" x2="99915" y2="37201"/>
                        <a14:backgroundMark x1="93162" y1="17577" x2="94786" y2="17747"/>
                        <a14:backgroundMark x1="94188" y1="15529" x2="93932" y2="14676"/>
                        <a14:backgroundMark x1="23419" y1="683" x2="26752" y2="171"/>
                        <a14:backgroundMark x1="35128" y1="853" x2="34444" y2="1195"/>
                        <a14:backgroundMark x1="39128" y1="413" x2="40171" y2="341"/>
                        <a14:backgroundMark x1="35214" y1="683" x2="37138" y2="550"/>
                        <a14:backgroundMark x1="40171" y1="341" x2="44615" y2="341"/>
                        <a14:backgroundMark x1="44615" y1="341" x2="48803" y2="171"/>
                        <a14:backgroundMark x1="48803" y1="171" x2="49060" y2="171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908720"/>
            <a:ext cx="11447798" cy="57336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3DB117D-2981-454B-B5D6-2196769FAEFC}"/>
              </a:ext>
            </a:extLst>
          </p:cNvPr>
          <p:cNvSpPr txBox="1"/>
          <p:nvPr/>
        </p:nvSpPr>
        <p:spPr>
          <a:xfrm>
            <a:off x="4006180" y="6303848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altLang="it-IT" sz="1600" dirty="0"/>
              <a:t>29,7 x 15 cm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46195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485900" y="-531440"/>
            <a:ext cx="10360501" cy="1219200"/>
          </a:xfrm>
        </p:spPr>
        <p:txBody>
          <a:bodyPr/>
          <a:lstStyle/>
          <a:p>
            <a:r>
              <a:rPr lang="it-IT" dirty="0"/>
              <a:t>LA MALEDIZIONE DI ARTEMISIA (tardo IV a.C.)</a:t>
            </a:r>
          </a:p>
        </p:txBody>
      </p:sp>
      <p:sp>
        <p:nvSpPr>
          <p:cNvPr id="3" name="Rettangolo 2"/>
          <p:cNvSpPr/>
          <p:nvPr/>
        </p:nvSpPr>
        <p:spPr>
          <a:xfrm>
            <a:off x="370002" y="4077072"/>
            <a:ext cx="74168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O signore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e gli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dèi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che siedono con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, io [prego] voi, io Artemisia, figlia di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Amasis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, contro il padre di mia figlia, che l’ha privata delle offerte funebri e del sarcofago. Se dunque non ha compiuto cose giuste nei confronti di me e dei suoi stessi figli – come ha agito ingiustamente nei miei confronti e dei suoi stessi figli – lasciate che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e gli dei non gli permettano di avere sepoltura dai suoi figli, né di seppellire i propri genitori. Finché il mio grido di aiuto è depositato qui, lui e ciò che gli appartiene dovrebbero essere distrutti gravemente, sia sulla terra che sul mare, da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e dagli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dèi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che siedono con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, né dovrebbe ottenere favori da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né dagli dei che siedono con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. Artemisie ha depositato questa supplica, supplicando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e gli dei che siedono con 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Oserapis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di punire giustamente. Finché la mia supplica è depositata qui, il padre di questa ragazza non dovrebbe in alcun modo ottenere favori dagli dei. Chiunque prenda questo documento e faccia ingiustizia ad Artemisia, il dio gli infliggerà una pena... a nessuno... tranne... Artemisia comanda che... come... non sia sufficiente... osservandomi bisognosa di... e per me che vivo... osservando... bisognosa di...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3772" y="1052736"/>
            <a:ext cx="745305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ὦ δέσποτ’ Ὀσερᾶπι κα⟨ὶ⟩ Θεοὶ οἱ μετὰ τοῦ Ὀσερ̣[άπιο]ς̣ κα[θήμενοι εὔχομ]α̣ι ὑμῖν Ἀρτεμισίη | ἤδ’ Ἀμάσιος θυγάτηρ κατὰ το⟨ῦ⟩ πατρὸς τῆς θυγατρός, [ὃς αὐτὴν τ]ῶ[ν] κ̣τ̣[ερ]έων ἀπεστέρησε | καὶ τῆς θήκης. εἰ μὲν οὖν δίκαια μὲ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(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=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μὴ) ἐποίησε ἐμὲ καὶ τὰ τέκνα ταὐτοσαυτό {δίκαια}, ⟦ὡς⟧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\ὥσ/περ μὲν οὖν ἄδικα ἐμὲ καὶ τὰ τέκνα τ⟨α⟩ὐτοσαυτό ἐποίησε ∶ δόη δὲ οἱ Ὀσερᾶπις καὶ οἱ θεοὶ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</a:t>
            </a:r>
            <a:r>
              <a:rPr lang="el-GR" sz="1300" baseline="300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5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μή τυχεῖν ἐκ παίδων θήκης ∶ [μη]δὲ αὐτὸν γονέας τοὺ⟨ς⟩ αὐτ̣οσαυτοῦ θάψαι ∶ τῆς δὲ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καταβο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{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ι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}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ῆς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ἐνθ⟨α⟩υτα κειμένης κακῶς ∶ ἀπολλύοιτο κἐγ (= καὶ ἐκ) γᾶ̣ι κἐν (= καὶ ἐν) θαλάσσηι καὐτὸς (=καὶ αὐτὸς) | καὶ τὰ αὐτοῦ ὑπ⟦  ̣⟧ὸ τοῦ Ὀσερά[π]ιος καὶ τῶν θεῶν τ{ο}ῶν ἐμ Ποσερᾶπι καθημένων, | μηδὲ ἱλάονος τυχάνοι Ὀ[σ]εράπιος μηδὲ [τ]ῷν θε[ῶ]ν [τῶν] μετὰ τοῦ Ὀσεράπιος | κα[θ]ημένων ∶ κατέθηκεν Ἀρτεμισίη τὴν ἱκετηρίην τα[ύ]την ∶ ἱκετύουσα τὸν |</a:t>
            </a:r>
            <a:r>
              <a:rPr lang="el-GR" sz="1300" baseline="300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10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Ὀσ[ε]ρᾶπιν τὴν δίκην δικά[σαι καὶ το]ὺς θεοὺς τοὺς μετὰ τοῦ Ὀσεράπιος καθημένους, | τῆ[ς] δ’ ἱκετηρίας ἐνθαῦ[τα κει]μένης ∶ μηδαμῶ[ς] ἱλαόν[ω]ν [τῶ]ν θεῶν τυχχάνοι | ὁ πατὴρ τῆς παιδίσκης ∶ ⟨ὅ⟩ς δ’ ἀν[έλοι] τὰ γράμματα ταῦτα [κα]ὶ ἀδικοῖ Ἀρτεμισίην, | ὁ θεὸς αὐτῶι τὴ⟨ν⟩ δίκην ἐπιθ[είη μ]ηδενὶ   ̣  ̣θεραπυο[-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ca.7 -]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βοντι ∶ ὅτι μὴ | τοὺς Ἀρτημισίη (=Αρτε-) κελύει οτ[  ̣  ̣  ̣  ̣  ̣]τοδε[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-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ca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.?-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]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ὥσπερ |</a:t>
            </a:r>
            <a:r>
              <a:rPr lang="el-GR" sz="1300" baseline="300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15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κοὐκ (=καὶ οὐκ) ἐπαρκέσαι [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-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ca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.?-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]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| με περιεῖδε ∶ ἐπιδε[ῇ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-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ca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.?- ]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| κἀμοὶ (= καὶ ἐμοὶ) τῆι ζώσηι [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-</a:t>
            </a:r>
            <a:r>
              <a:rPr lang="it-IT" sz="1300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ca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.?- ] </a:t>
            </a:r>
            <a:r>
              <a:rPr lang="el-GR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περιεῖδε ἐπιδε[ῆ </a:t>
            </a:r>
            <a:r>
              <a:rPr lang="it-IT" sz="13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668" y="1340768"/>
            <a:ext cx="3506095" cy="466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5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E709FB-AB88-496A-8DC6-C34309F56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64" y="57410"/>
            <a:ext cx="11574349" cy="67431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B0C004-7B8E-4C26-A066-69AF3E27E766}"/>
              </a:ext>
            </a:extLst>
          </p:cNvPr>
          <p:cNvSpPr txBox="1"/>
          <p:nvPr/>
        </p:nvSpPr>
        <p:spPr>
          <a:xfrm>
            <a:off x="8398668" y="6237312"/>
            <a:ext cx="3168352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SEG L 276: lettera di Lesis a </a:t>
            </a:r>
            <a:r>
              <a:rPr lang="it-IT" sz="1200" dirty="0" err="1">
                <a:solidFill>
                  <a:schemeClr val="bg1"/>
                </a:solidFill>
              </a:rPr>
              <a:t>Xenokles</a:t>
            </a:r>
            <a:r>
              <a:rPr lang="it-IT" sz="1200" dirty="0">
                <a:solidFill>
                  <a:schemeClr val="bg1"/>
                </a:solidFill>
              </a:rPr>
              <a:t>, agorà di Atene, inizi IV sec. a.C.</a:t>
            </a:r>
          </a:p>
        </p:txBody>
      </p:sp>
    </p:spTree>
    <p:extLst>
      <p:ext uri="{BB962C8B-B14F-4D97-AF65-F5344CB8AC3E}">
        <p14:creationId xmlns:p14="http://schemas.microsoft.com/office/powerpoint/2010/main" val="254616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832AA4B-B50A-46B4-8377-2A40C6D32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640"/>
            <a:ext cx="12188825" cy="38292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CB8CD6-5008-45DC-AF8F-782774C10AD3}"/>
              </a:ext>
            </a:extLst>
          </p:cNvPr>
          <p:cNvSpPr txBox="1"/>
          <p:nvPr/>
        </p:nvSpPr>
        <p:spPr>
          <a:xfrm>
            <a:off x="8254652" y="4149080"/>
            <a:ext cx="3718148" cy="5539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sz="1200" dirty="0"/>
              <a:t>P.K</a:t>
            </a:r>
            <a:r>
              <a:rPr lang="de-DE" sz="1200" dirty="0" err="1"/>
              <a:t>öln</a:t>
            </a:r>
            <a:r>
              <a:rPr lang="de-DE" sz="1200" dirty="0"/>
              <a:t>.</a:t>
            </a:r>
            <a:r>
              <a:rPr lang="it-IT" sz="1200" dirty="0"/>
              <a:t> IX 364: lettera privata, </a:t>
            </a:r>
            <a:r>
              <a:rPr lang="it-IT" sz="1200" dirty="0" err="1"/>
              <a:t>Arsinoite</a:t>
            </a:r>
            <a:r>
              <a:rPr lang="it-IT" sz="1200" dirty="0"/>
              <a:t>, 269 a.C.</a:t>
            </a:r>
          </a:p>
          <a:p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26,1x7,4 cm</a:t>
            </a:r>
            <a:endParaRPr lang="it-IT" sz="12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F610B38-8C79-46BA-897D-F83536FDA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09610" y="1797761"/>
            <a:ext cx="2321132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07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67237" y="-470391"/>
            <a:ext cx="10360501" cy="1219200"/>
          </a:xfrm>
        </p:spPr>
        <p:txBody>
          <a:bodyPr>
            <a:normAutofit/>
          </a:bodyPr>
          <a:lstStyle/>
          <a:p>
            <a:r>
              <a:rPr lang="it-IT" sz="1800" dirty="0"/>
              <a:t>SB XIV 11963: conto, </a:t>
            </a:r>
            <a:r>
              <a:rPr lang="it-IT" sz="1800" dirty="0" err="1"/>
              <a:t>saqqara</a:t>
            </a:r>
            <a:r>
              <a:rPr lang="it-IT" sz="1800" dirty="0"/>
              <a:t>, IV a.C.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49" y="1046514"/>
            <a:ext cx="6242021" cy="5256584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8C4CC07-0D34-47A8-A4AC-E86A69FDFBC2}"/>
              </a:ext>
            </a:extLst>
          </p:cNvPr>
          <p:cNvSpPr txBox="1">
            <a:spLocks/>
          </p:cNvSpPr>
          <p:nvPr/>
        </p:nvSpPr>
        <p:spPr>
          <a:xfrm>
            <a:off x="6382444" y="-500515"/>
            <a:ext cx="5904656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 err="1"/>
              <a:t>P.Hib</a:t>
            </a:r>
            <a:r>
              <a:rPr lang="it-IT" sz="1800" dirty="0"/>
              <a:t>. 27: calendario astronomico-religioso, </a:t>
            </a:r>
            <a:br>
              <a:rPr lang="it-IT" sz="1800" dirty="0"/>
            </a:br>
            <a:r>
              <a:rPr lang="it-IT" sz="1800" dirty="0" err="1"/>
              <a:t>sais</a:t>
            </a:r>
            <a:r>
              <a:rPr lang="it-IT" sz="1800" dirty="0"/>
              <a:t>, poco dopo il 300 a.C.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158EB8B-7C1B-4410-969D-339FB6A37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18" y="748809"/>
            <a:ext cx="4131056" cy="56827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615" y="3736748"/>
            <a:ext cx="2860207" cy="25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9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61764" y="-25599"/>
            <a:ext cx="10360501" cy="787152"/>
          </a:xfrm>
        </p:spPr>
        <p:txBody>
          <a:bodyPr>
            <a:normAutofit/>
          </a:bodyPr>
          <a:lstStyle/>
          <a:p>
            <a:r>
              <a:rPr lang="it-IT" sz="1800" dirty="0" err="1"/>
              <a:t>P.Hib</a:t>
            </a:r>
            <a:r>
              <a:rPr lang="it-IT" sz="1800" dirty="0"/>
              <a:t>. 147 (lettera, inizi III a.C.)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7748" y="761553"/>
            <a:ext cx="6223220" cy="2808312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7822604" y="2857872"/>
            <a:ext cx="10360501" cy="787152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 err="1"/>
              <a:t>P.Hib</a:t>
            </a:r>
            <a:r>
              <a:rPr lang="it-IT" sz="1800" dirty="0"/>
              <a:t>. 148 (contratto, inizi III a.C.)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35301"/>
          <a:stretch/>
        </p:blipFill>
        <p:spPr>
          <a:xfrm>
            <a:off x="45740" y="3645024"/>
            <a:ext cx="12039573" cy="305365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84BB32-093B-4B1C-A92E-E70149F828F8}"/>
              </a:ext>
            </a:extLst>
          </p:cNvPr>
          <p:cNvSpPr txBox="1"/>
          <p:nvPr/>
        </p:nvSpPr>
        <p:spPr>
          <a:xfrm>
            <a:off x="7246540" y="836712"/>
            <a:ext cx="4726261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/>
              <a:t>Gli inizi del contrasto modulare</a:t>
            </a:r>
          </a:p>
        </p:txBody>
      </p:sp>
    </p:spTree>
    <p:extLst>
      <p:ext uri="{BB962C8B-B14F-4D97-AF65-F5344CB8AC3E}">
        <p14:creationId xmlns:p14="http://schemas.microsoft.com/office/powerpoint/2010/main" val="980369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989956" y="-609600"/>
            <a:ext cx="10360501" cy="1219200"/>
          </a:xfrm>
        </p:spPr>
        <p:txBody>
          <a:bodyPr/>
          <a:lstStyle/>
          <a:p>
            <a:r>
              <a:rPr lang="it-IT" dirty="0" err="1"/>
              <a:t>P.Hib</a:t>
            </a:r>
            <a:r>
              <a:rPr lang="it-IT" dirty="0"/>
              <a:t>. 84a (contratto, 285/4 a.C.)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692696"/>
            <a:ext cx="8418290" cy="598003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 rot="16200000">
            <a:off x="-2297142" y="3179594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3"/>
              </a:rPr>
              <a:t>https://www.bl.uk/manuscripts/Viewer.aspx?ref=papyrus_1833(a-b)_f001r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3724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36128" y="-675456"/>
            <a:ext cx="11934948" cy="1219200"/>
          </a:xfrm>
        </p:spPr>
        <p:txBody>
          <a:bodyPr>
            <a:normAutofit/>
          </a:bodyPr>
          <a:lstStyle/>
          <a:p>
            <a:r>
              <a:rPr lang="it-IT" sz="1700" dirty="0" err="1"/>
              <a:t>P.Eleph</a:t>
            </a:r>
            <a:r>
              <a:rPr lang="it-IT" sz="1700" dirty="0"/>
              <a:t>. 2 (testamento, 284 a.C.)				             </a:t>
            </a:r>
            <a:r>
              <a:rPr lang="it-IT" sz="1700" dirty="0" err="1"/>
              <a:t>P.Eleph</a:t>
            </a:r>
            <a:r>
              <a:rPr lang="it-IT" sz="1700" dirty="0"/>
              <a:t>. 3 (contratto, 282 a.C.)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" r="1507" b="52308"/>
          <a:stretch/>
        </p:blipFill>
        <p:spPr>
          <a:xfrm>
            <a:off x="962114" y="640349"/>
            <a:ext cx="10153128" cy="61206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0C8D7F-EE4B-410F-A8C8-D9C2F2710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701" b="56300"/>
          <a:stretch/>
        </p:blipFill>
        <p:spPr>
          <a:xfrm>
            <a:off x="117748" y="3088621"/>
            <a:ext cx="1184186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89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422004" y="44624"/>
            <a:ext cx="10360501" cy="564976"/>
          </a:xfrm>
        </p:spPr>
        <p:txBody>
          <a:bodyPr/>
          <a:lstStyle/>
          <a:p>
            <a:r>
              <a:rPr lang="it-IT" dirty="0" err="1"/>
              <a:t>P.Hib</a:t>
            </a:r>
            <a:r>
              <a:rPr lang="it-IT" dirty="0"/>
              <a:t>. 97 (ricevuta, 279 a.C.)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4" t="29000" r="1757" b="32150"/>
          <a:stretch/>
        </p:blipFill>
        <p:spPr>
          <a:xfrm>
            <a:off x="2422004" y="692696"/>
            <a:ext cx="6192688" cy="602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6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804" y="33148"/>
            <a:ext cx="5114900" cy="609600"/>
          </a:xfrm>
        </p:spPr>
        <p:txBody>
          <a:bodyPr/>
          <a:lstStyle/>
          <a:p>
            <a:r>
              <a:rPr lang="it-IT" dirty="0"/>
              <a:t>ALFABETI </a:t>
            </a:r>
            <a:r>
              <a:rPr lang="it-IT" dirty="0" err="1"/>
              <a:t>epigraficI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862478C-054A-4728-A367-9A21C2A7540E}"/>
              </a:ext>
            </a:extLst>
          </p:cNvPr>
          <p:cNvSpPr txBox="1"/>
          <p:nvPr/>
        </p:nvSpPr>
        <p:spPr>
          <a:xfrm>
            <a:off x="5878388" y="1576367"/>
            <a:ext cx="570786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L’iscrizione di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Pedon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(fine VII / inizio VI a.C.)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B13C23C-CCA1-40C3-A64F-ECF66014D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64" y="688604"/>
            <a:ext cx="4821079" cy="60117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1CFF0CE-D17F-44F5-8318-F8FD58728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45"/>
          <a:stretch/>
        </p:blipFill>
        <p:spPr>
          <a:xfrm>
            <a:off x="5585659" y="5669347"/>
            <a:ext cx="6486525" cy="88858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85407AF-14B4-4363-9FDB-83A5C44AC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04" y="2662814"/>
            <a:ext cx="2750663" cy="24092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2A64D7D-1AAD-45C3-A034-546AB67F6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388" y="2636912"/>
            <a:ext cx="2950534" cy="243515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98B586-6543-4526-A3FA-90825E3E1EF7}"/>
              </a:ext>
            </a:extLst>
          </p:cNvPr>
          <p:cNvSpPr txBox="1"/>
          <p:nvPr/>
        </p:nvSpPr>
        <p:spPr>
          <a:xfrm>
            <a:off x="11206980" y="3933056"/>
            <a:ext cx="576065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it-IT" sz="700" dirty="0" err="1">
                <a:highlight>
                  <a:srgbClr val="000000"/>
                </a:highlight>
              </a:rPr>
              <a:t>Priene</a:t>
            </a:r>
            <a:endParaRPr lang="it-IT" sz="7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27377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EA714C-9CFB-4E98-B78A-6D84D922CB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189756" y="332656"/>
            <a:ext cx="8695088" cy="645333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1C7EEA47-6F3C-420C-9D59-E7B7C999D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557" y="1484784"/>
            <a:ext cx="3402256" cy="1219200"/>
          </a:xfrm>
        </p:spPr>
        <p:txBody>
          <a:bodyPr>
            <a:normAutofit fontScale="90000"/>
          </a:bodyPr>
          <a:lstStyle/>
          <a:p>
            <a:r>
              <a:rPr lang="it-IT" dirty="0"/>
              <a:t>P.Berol.13270</a:t>
            </a:r>
            <a:br>
              <a:rPr lang="it-IT" dirty="0"/>
            </a:br>
            <a:r>
              <a:rPr lang="it-IT" dirty="0"/>
              <a:t>(elegia </a:t>
            </a:r>
            <a:r>
              <a:rPr lang="it-IT" dirty="0" err="1"/>
              <a:t>simposiale</a:t>
            </a:r>
            <a:r>
              <a:rPr lang="it-IT" dirty="0"/>
              <a:t>, ca. 300-280 a.C.)</a:t>
            </a:r>
          </a:p>
        </p:txBody>
      </p:sp>
    </p:spTree>
    <p:extLst>
      <p:ext uri="{BB962C8B-B14F-4D97-AF65-F5344CB8AC3E}">
        <p14:creationId xmlns:p14="http://schemas.microsoft.com/office/powerpoint/2010/main" val="2233759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A26AEF-9EA9-4269-BB0C-45B25B08F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12188825" cy="488312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726FFDC-B72D-4B2A-ACEC-E466975E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884" y="-17925"/>
            <a:ext cx="10009112" cy="1219200"/>
          </a:xfrm>
        </p:spPr>
        <p:txBody>
          <a:bodyPr>
            <a:normAutofit/>
          </a:bodyPr>
          <a:lstStyle/>
          <a:p>
            <a:r>
              <a:rPr lang="it-IT" dirty="0" err="1"/>
              <a:t>P.Ryl</a:t>
            </a:r>
            <a:r>
              <a:rPr lang="it-IT" dirty="0"/>
              <a:t>. 531 (ricettario medico, in. III a.C.)</a:t>
            </a:r>
          </a:p>
        </p:txBody>
      </p:sp>
    </p:spTree>
    <p:extLst>
      <p:ext uri="{BB962C8B-B14F-4D97-AF65-F5344CB8AC3E}">
        <p14:creationId xmlns:p14="http://schemas.microsoft.com/office/powerpoint/2010/main" val="3780898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F726FFDC-B72D-4B2A-ACEC-E466975E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620" y="1412776"/>
            <a:ext cx="3600400" cy="121920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P.Petrie</a:t>
            </a:r>
            <a:r>
              <a:rPr lang="it-IT" dirty="0"/>
              <a:t> 5-8</a:t>
            </a:r>
            <a:br>
              <a:rPr lang="it-IT" dirty="0"/>
            </a:br>
            <a:r>
              <a:rPr lang="it-IT" dirty="0"/>
              <a:t>(</a:t>
            </a:r>
            <a:r>
              <a:rPr lang="it-IT" dirty="0" err="1"/>
              <a:t>platone</a:t>
            </a:r>
            <a:r>
              <a:rPr lang="it-IT" dirty="0"/>
              <a:t>, </a:t>
            </a:r>
            <a:r>
              <a:rPr lang="it-IT" dirty="0" err="1"/>
              <a:t>fedone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in. III a.C.)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681CE3-A64E-4D1C-A7EC-BBED055B6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40" y="104056"/>
            <a:ext cx="753535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5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2204" y="0"/>
            <a:ext cx="5114900" cy="609600"/>
          </a:xfrm>
        </p:spPr>
        <p:txBody>
          <a:bodyPr/>
          <a:lstStyle/>
          <a:p>
            <a:r>
              <a:rPr lang="it-IT" dirty="0"/>
              <a:t>ALFABETI </a:t>
            </a:r>
            <a:r>
              <a:rPr lang="it-IT" dirty="0" err="1"/>
              <a:t>epigraficI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862478C-054A-4728-A367-9A21C2A7540E}"/>
              </a:ext>
            </a:extLst>
          </p:cNvPr>
          <p:cNvSpPr txBox="1"/>
          <p:nvPr/>
        </p:nvSpPr>
        <p:spPr>
          <a:xfrm>
            <a:off x="6382444" y="827282"/>
            <a:ext cx="570786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L’iscrizione di Abu Simbel (592/1 a.C.)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79F8202-AFAC-4618-BE68-9C9F67CE16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11150" r="6350" b="40550"/>
          <a:stretch/>
        </p:blipFill>
        <p:spPr>
          <a:xfrm>
            <a:off x="6317503" y="1396513"/>
            <a:ext cx="5424081" cy="39604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1FEC9AE-B075-4BC1-B4D9-F3C5C33DA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79"/>
          <a:stretch/>
        </p:blipFill>
        <p:spPr>
          <a:xfrm>
            <a:off x="6317503" y="5461328"/>
            <a:ext cx="5772805" cy="123898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4337E08-4C94-4DE0-A7AF-76161CFB2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4" y="1058114"/>
            <a:ext cx="3743318" cy="28074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C46DF9-201D-4A28-9D8A-2F2E6C8E96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18788" r="-23583" b="28081"/>
          <a:stretch/>
        </p:blipFill>
        <p:spPr>
          <a:xfrm>
            <a:off x="213924" y="4191906"/>
            <a:ext cx="7143750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3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2204" y="0"/>
            <a:ext cx="5114900" cy="609600"/>
          </a:xfrm>
        </p:spPr>
        <p:txBody>
          <a:bodyPr/>
          <a:lstStyle/>
          <a:p>
            <a:r>
              <a:rPr lang="it-IT" dirty="0"/>
              <a:t>ALFABETI </a:t>
            </a:r>
            <a:r>
              <a:rPr lang="it-IT" dirty="0" err="1"/>
              <a:t>epigraficI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9312BEB-16B1-41F8-B3DF-99D1BEECC5D4}"/>
              </a:ext>
            </a:extLst>
          </p:cNvPr>
          <p:cNvSpPr txBox="1"/>
          <p:nvPr/>
        </p:nvSpPr>
        <p:spPr>
          <a:xfrm>
            <a:off x="333772" y="5382818"/>
            <a:ext cx="5393053" cy="89255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</a:rPr>
              <a:t>Μοῖσά μοι | ἀ⟨μ⟩φὶ Σκάμανδρον | ἐύρ⟨ρ⟩οον ἄρχομ</a:t>
            </a:r>
            <a:r>
              <a:rPr lang="it-IT" sz="1600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</a:rPr>
              <a:t>’</a:t>
            </a:r>
            <a:r>
              <a:rPr lang="el-GR" sz="1600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</a:rPr>
              <a:t> ἀ|εί{ν}δειν </a:t>
            </a:r>
            <a:endParaRPr lang="it-IT" sz="1600" dirty="0">
              <a:effectLst/>
              <a:latin typeface="IFAO-Grec Unicode" panose="02020603050405020304" pitchFamily="18" charset="0"/>
              <a:ea typeface="IFAO-Grec Unicode" panose="02020603050405020304" pitchFamily="18" charset="0"/>
            </a:endParaRPr>
          </a:p>
          <a:p>
            <a:r>
              <a:rPr lang="it-IT" sz="1200" dirty="0"/>
              <a:t>Musa, comincia a cantare per me del ben fluente Scamandro</a:t>
            </a:r>
          </a:p>
          <a:p>
            <a:endParaRPr lang="it-IT" sz="1200" i="1" dirty="0"/>
          </a:p>
          <a:p>
            <a:r>
              <a:rPr lang="it-IT" sz="1200" i="1" dirty="0"/>
              <a:t>Coppa di </a:t>
            </a:r>
            <a:r>
              <a:rPr lang="it-IT" sz="1200" i="1" dirty="0" err="1"/>
              <a:t>Duride</a:t>
            </a:r>
            <a:r>
              <a:rPr lang="it-IT" sz="1200" i="1" dirty="0"/>
              <a:t>, Atene, inizi V sec. a.C.</a:t>
            </a:r>
            <a:endParaRPr lang="el-GR" sz="1200" i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8CED3A3-A83A-43DF-849E-122B02E1F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82" y="3793431"/>
            <a:ext cx="6307861" cy="30645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E85A498-28A2-47A5-8559-58B137D5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268" y="805261"/>
            <a:ext cx="6268888" cy="298817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7164809-7C67-4A53-A3BD-0EA266C7F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00" t="19602" r="33620" b="52643"/>
          <a:stretch/>
        </p:blipFill>
        <p:spPr>
          <a:xfrm>
            <a:off x="756902" y="1160005"/>
            <a:ext cx="454679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78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2204" y="0"/>
            <a:ext cx="5114900" cy="609600"/>
          </a:xfrm>
        </p:spPr>
        <p:txBody>
          <a:bodyPr/>
          <a:lstStyle/>
          <a:p>
            <a:r>
              <a:rPr lang="it-IT" dirty="0"/>
              <a:t>ALFABETI </a:t>
            </a:r>
            <a:r>
              <a:rPr lang="it-IT" dirty="0" err="1"/>
              <a:t>epigraficI</a:t>
            </a: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9F2FB6D4-1FCB-46AD-961B-8D707A3F0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388" y="980728"/>
            <a:ext cx="6192223" cy="458683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2182967-A213-42D8-8D6B-FD543EFC3A9B}"/>
              </a:ext>
            </a:extLst>
          </p:cNvPr>
          <p:cNvSpPr txBox="1"/>
          <p:nvPr/>
        </p:nvSpPr>
        <p:spPr>
          <a:xfrm>
            <a:off x="377948" y="5667205"/>
            <a:ext cx="7632848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l-GR" sz="2400" b="0" i="0" u="none" strike="noStrike" baseline="0" dirty="0">
                <a:latin typeface="TimesNewRomanPSMT"/>
              </a:rPr>
              <a:t>στησίχορον</a:t>
            </a:r>
            <a:r>
              <a:rPr lang="it-IT" sz="2400" b="0" i="0" u="none" strike="noStrike" baseline="0" dirty="0">
                <a:latin typeface="TimesNewRomanPSMT"/>
              </a:rPr>
              <a:t> |</a:t>
            </a:r>
            <a:r>
              <a:rPr lang="el-GR" sz="2400" b="0" i="0" u="none" strike="noStrike" baseline="0" dirty="0">
                <a:latin typeface="TimesNewRomanPSMT"/>
              </a:rPr>
              <a:t> </a:t>
            </a:r>
            <a:r>
              <a:rPr lang="it-IT" sz="2400" b="0" i="0" u="none" strike="noStrike" baseline="0" dirty="0">
                <a:latin typeface="TimesNewRomanPSMT"/>
              </a:rPr>
              <a:t>h</a:t>
            </a:r>
            <a:r>
              <a:rPr lang="el-GR" sz="2400" b="0" i="0" u="none" strike="noStrike" baseline="0" dirty="0">
                <a:latin typeface="TimesNewRomanPSMT"/>
              </a:rPr>
              <a:t>ύμνον </a:t>
            </a:r>
            <a:r>
              <a:rPr lang="it-IT" sz="2400" b="0" i="0" u="none" strike="noStrike" baseline="0" dirty="0">
                <a:latin typeface="TimesNewRomanPSMT"/>
              </a:rPr>
              <a:t>| </a:t>
            </a:r>
            <a:r>
              <a:rPr lang="el-GR" sz="2400" b="0" i="0" u="none" strike="noStrike" baseline="0" dirty="0">
                <a:latin typeface="TimesNewRomanPSMT"/>
              </a:rPr>
              <a:t>ἄγοισαι</a:t>
            </a:r>
            <a:endParaRPr lang="it-IT" sz="2400" b="0" i="0" u="none" strike="noStrike" baseline="0" dirty="0">
              <a:latin typeface="TimesNewRomanPSMT"/>
            </a:endParaRPr>
          </a:p>
          <a:p>
            <a:pPr algn="l"/>
            <a:r>
              <a:rPr lang="it-IT" i="1" dirty="0">
                <a:latin typeface="TimesNewRomanPSMT"/>
              </a:rPr>
              <a:t>Coppa di Onesimo, ritrovata a </a:t>
            </a:r>
            <a:r>
              <a:rPr lang="it-IT" i="1" dirty="0" err="1">
                <a:latin typeface="TimesNewRomanPSMT"/>
              </a:rPr>
              <a:t>Naucrati</a:t>
            </a:r>
            <a:r>
              <a:rPr lang="it-IT" i="1" dirty="0">
                <a:latin typeface="TimesNewRomanPSMT"/>
              </a:rPr>
              <a:t>, prima metà V a.C.</a:t>
            </a:r>
            <a:endParaRPr lang="it-IT" i="1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445203D-DCCD-45CF-862C-0D42962101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58418" t="66189"/>
          <a:stretch/>
        </p:blipFill>
        <p:spPr>
          <a:xfrm>
            <a:off x="405184" y="1412776"/>
            <a:ext cx="476010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75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D588507-834D-4A30-8331-B7C488F8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90" y="3486455"/>
            <a:ext cx="4294213" cy="31905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B2FBC1B-DF88-4915-AEA7-D20D78DE6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7" y="141499"/>
            <a:ext cx="2520280" cy="27413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F75905B-7633-405B-BE12-87DDAB894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150" y="73762"/>
            <a:ext cx="3258253" cy="32582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88EF81-36CB-448C-AC29-5F8F08930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7" y="3000690"/>
            <a:ext cx="3154510" cy="37158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64C471E-12A6-49F8-9CD4-4228E3F48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558" y="54513"/>
            <a:ext cx="4176464" cy="283402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84F7BBC-F86D-4730-9795-2416D0929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262" y="3060644"/>
            <a:ext cx="3618625" cy="35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AF0490B-F900-4FC4-AEC3-FB210547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25" y="332656"/>
            <a:ext cx="935137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8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773932" y="-609600"/>
            <a:ext cx="10360501" cy="1219200"/>
          </a:xfrm>
        </p:spPr>
        <p:txBody>
          <a:bodyPr/>
          <a:lstStyle/>
          <a:p>
            <a:r>
              <a:rPr lang="it-IT" dirty="0"/>
              <a:t>IL PAPIRO DI DAFNI (</a:t>
            </a:r>
            <a:r>
              <a:rPr lang="it-IT" dirty="0" err="1"/>
              <a:t>ca</a:t>
            </a:r>
            <a:r>
              <a:rPr lang="it-IT" dirty="0"/>
              <a:t>. 430-420 a.C.)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460BE8-A857-4B6A-BB8B-5F6F65A3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452" y="1096745"/>
            <a:ext cx="5378342" cy="11944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5846F24-7FF6-47E2-92D4-46D105B0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906" y="2718494"/>
            <a:ext cx="5378342" cy="87208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BEA7A69-2CE7-4AE4-8698-C074122D3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43174" y="3288710"/>
            <a:ext cx="2328288" cy="405095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CCA9BA0-6476-44EA-865A-FED43695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6" y="966346"/>
            <a:ext cx="61531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4756"/>
      </p:ext>
    </p:extLst>
  </p:cSld>
  <p:clrMapOvr>
    <a:masterClrMapping/>
  </p:clrMapOvr>
</p:sld>
</file>

<file path=ppt/theme/theme1.xml><?xml version="1.0" encoding="utf-8"?>
<a:theme xmlns:a="http://schemas.openxmlformats.org/drawingml/2006/main" name="Modello con orizzonte rosso cremisi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3783_TF03460512.potx" id="{63FA0D41-ABEC-44E7-846E-CB1665B16A32}" vid="{CDB4A152-37BD-44DC-8085-FBCA950D2271}"/>
    </a:ext>
  </a:extLst>
</a:theme>
</file>

<file path=ppt/theme/theme2.xml><?xml version="1.0" encoding="utf-8"?>
<a:theme xmlns:a="http://schemas.openxmlformats.org/drawingml/2006/main" name="Tema di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Diapositive con orizzonte rosso cremisi</Template>
  <TotalTime>1029</TotalTime>
  <Words>1264</Words>
  <Application>Microsoft Office PowerPoint</Application>
  <PresentationFormat>Personalizzato</PresentationFormat>
  <Paragraphs>60</Paragraphs>
  <Slides>32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0" baseType="lpstr">
      <vt:lpstr>Arial</vt:lpstr>
      <vt:lpstr>Baskerville-Normal</vt:lpstr>
      <vt:lpstr>Calibri</vt:lpstr>
      <vt:lpstr>Cambria</vt:lpstr>
      <vt:lpstr>Century Gothic</vt:lpstr>
      <vt:lpstr>IFAO-Grec Unicode</vt:lpstr>
      <vt:lpstr>TimesNewRomanPSMT</vt:lpstr>
      <vt:lpstr>Modello con orizzonte rosso cremisi</vt:lpstr>
      <vt:lpstr>Le origini della scrittura  greca su papiro</vt:lpstr>
      <vt:lpstr>ALFABETI epigraficI</vt:lpstr>
      <vt:lpstr>ALFABETI epigraficI</vt:lpstr>
      <vt:lpstr>ALFABETI epigraficI</vt:lpstr>
      <vt:lpstr>ALFABETI epigraficI</vt:lpstr>
      <vt:lpstr>ALFABETI epigraficI</vt:lpstr>
      <vt:lpstr>Presentazione standard di PowerPoint</vt:lpstr>
      <vt:lpstr>Presentazione standard di PowerPoint</vt:lpstr>
      <vt:lpstr>IL PAPIRO DI DAFNI (ca. 430-420 a.C.)</vt:lpstr>
      <vt:lpstr>Presentazione standard di PowerPoint</vt:lpstr>
      <vt:lpstr>IL PAPIRO DI CALLATIS (ca. 350-325 a.C.)</vt:lpstr>
      <vt:lpstr>I PAPIRi DI VERGINA (ca. 340-309 a.C.)</vt:lpstr>
      <vt:lpstr>IL PAPIRO DI DERVENI (ca. 340-320 a.C.)</vt:lpstr>
      <vt:lpstr>IL PAPIRO DI DERVENI (ca. 340-320 a.C.)</vt:lpstr>
      <vt:lpstr>P.Berol. 9875 (I «PERSIANI» DI TIMOTEO, ca. 330 a.C.)</vt:lpstr>
      <vt:lpstr>IL PAPIRO DI PEUKESTAS (331-323 a.C.)</vt:lpstr>
      <vt:lpstr>IL contratto DI ELEFANTINA (310 a.C.)</vt:lpstr>
      <vt:lpstr>Presentazione standard di PowerPoint</vt:lpstr>
      <vt:lpstr>Presentazione standard di PowerPoint</vt:lpstr>
      <vt:lpstr>Presentazione standard di PowerPoint</vt:lpstr>
      <vt:lpstr>LA MALEDIZIONE DI ARTEMISIA (tardo IV a.C.)</vt:lpstr>
      <vt:lpstr>LA MALEDIZIONE DI ARTEMISIA (tardo IV a.C.)</vt:lpstr>
      <vt:lpstr>Presentazione standard di PowerPoint</vt:lpstr>
      <vt:lpstr>Presentazione standard di PowerPoint</vt:lpstr>
      <vt:lpstr>SB XIV 11963: conto, saqqara, IV a.C.</vt:lpstr>
      <vt:lpstr>P.Hib. 147 (lettera, inizi III a.C.)</vt:lpstr>
      <vt:lpstr>P.Hib. 84a (contratto, 285/4 a.C.)</vt:lpstr>
      <vt:lpstr>P.Eleph. 2 (testamento, 284 a.C.)                 P.Eleph. 3 (contratto, 282 a.C.)</vt:lpstr>
      <vt:lpstr>P.Hib. 97 (ricevuta, 279 a.C.)</vt:lpstr>
      <vt:lpstr>P.Berol.13270 (elegia simposiale, ca. 300-280 a.C.)</vt:lpstr>
      <vt:lpstr>P.Ryl. 531 (ricettario medico, in. III a.C.)</vt:lpstr>
      <vt:lpstr>P.Petrie 5-8 (platone, fedone,  in. III a.C.)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PAPIRI Più ANTICHI</dc:title>
  <dc:creator>admin</dc:creator>
  <cp:lastModifiedBy>Nicola Reggiani</cp:lastModifiedBy>
  <cp:revision>102</cp:revision>
  <dcterms:created xsi:type="dcterms:W3CDTF">2017-04-11T15:38:16Z</dcterms:created>
  <dcterms:modified xsi:type="dcterms:W3CDTF">2025-03-28T13:56:31Z</dcterms:modified>
</cp:coreProperties>
</file>