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0" r:id="rId5"/>
    <p:sldId id="271" r:id="rId6"/>
    <p:sldId id="272" r:id="rId7"/>
    <p:sldId id="279" r:id="rId8"/>
    <p:sldId id="273" r:id="rId9"/>
    <p:sldId id="274" r:id="rId10"/>
    <p:sldId id="275" r:id="rId11"/>
    <p:sldId id="276" r:id="rId12"/>
    <p:sldId id="277" r:id="rId13"/>
    <p:sldId id="278" r:id="rId14"/>
    <p:sldId id="259" r:id="rId15"/>
    <p:sldId id="266" r:id="rId16"/>
    <p:sldId id="283" r:id="rId17"/>
    <p:sldId id="284" r:id="rId18"/>
    <p:sldId id="267" r:id="rId19"/>
    <p:sldId id="262" r:id="rId20"/>
    <p:sldId id="264" r:id="rId21"/>
    <p:sldId id="261" r:id="rId22"/>
    <p:sldId id="265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1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re-egke.be/BP/" TargetMode="External"/><Relationship Id="rId7" Type="http://schemas.openxmlformats.org/officeDocument/2006/relationships/hyperlink" Target="https://classics.artsandsciences.baylor.edu/academics/greek-bookhands-database" TargetMode="External"/><Relationship Id="rId2" Type="http://schemas.openxmlformats.org/officeDocument/2006/relationships/hyperlink" Target="https://papyri.info/docs/checkli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appal.info/" TargetMode="External"/><Relationship Id="rId5" Type="http://schemas.openxmlformats.org/officeDocument/2006/relationships/hyperlink" Target="https://www.trismegistos.org/" TargetMode="External"/><Relationship Id="rId4" Type="http://schemas.openxmlformats.org/officeDocument/2006/relationships/hyperlink" Target="https://papyri.inf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Introduzione alla Papirologia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Papirologia LT 2024/25 – I 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2828" r="2660" b="2430"/>
          <a:stretch/>
        </p:blipFill>
        <p:spPr>
          <a:xfrm>
            <a:off x="8002574" y="139378"/>
            <a:ext cx="4025383" cy="28389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789" y1="74411" x2="79789" y2="74411"/>
                        <a14:foregroundMark x1="60421" y1="68013" x2="60421" y2="6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5" y="156366"/>
            <a:ext cx="4486075" cy="280497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85" l="0" r="100000">
                        <a14:backgroundMark x1="33646" y1="7783" x2="33646" y2="7783"/>
                        <a14:backgroundMark x1="43296" y1="53638" x2="43296" y2="53638"/>
                        <a14:backgroundMark x1="43894" y1="47885" x2="43894" y2="47885"/>
                        <a14:backgroundMark x1="67549" y1="49408" x2="67549" y2="49408"/>
                        <a14:backgroundMark x1="88557" y1="46531" x2="88557" y2="46531"/>
                        <a14:backgroundMark x1="88301" y1="49577" x2="88301" y2="49577"/>
                        <a14:backgroundMark x1="84287" y1="53299" x2="84287" y2="53299"/>
                        <a14:backgroundMark x1="94535" y1="68190" x2="94535" y2="68190"/>
                        <a14:backgroundMark x1="92912" y1="68528" x2="92912" y2="68528"/>
                        <a14:backgroundMark x1="96072" y1="68866" x2="96072" y2="68866"/>
                        <a14:backgroundMark x1="97353" y1="69205" x2="97353" y2="69205"/>
                        <a14:backgroundMark x1="98292" y1="68866" x2="98292" y2="68866"/>
                        <a14:backgroundMark x1="93766" y1="69205" x2="93766" y2="69205"/>
                        <a14:backgroundMark x1="82664" y1="1184" x2="82664" y2="1184"/>
                        <a14:backgroundMark x1="75833" y1="1184" x2="75833" y2="1184"/>
                        <a14:backgroundMark x1="73185" y1="1184" x2="73185" y2="1184"/>
                        <a14:backgroundMark x1="33646" y1="2538" x2="33646" y2="2538"/>
                        <a14:backgroundMark x1="33390" y1="846" x2="33390" y2="846"/>
                        <a14:backgroundMark x1="512" y1="71912" x2="512" y2="71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72" y="4406537"/>
            <a:ext cx="4857299" cy="245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40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931505-18FC-4815-8262-89299F55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1888: campagne di scavo ufficiali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AA2D10-E35A-46F6-AA4C-5667119A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5360988" cy="3777622"/>
          </a:xfrm>
        </p:spPr>
        <p:txBody>
          <a:bodyPr/>
          <a:lstStyle/>
          <a:p>
            <a:r>
              <a:rPr lang="it-IT" dirty="0"/>
              <a:t>W. Flinders </a:t>
            </a:r>
            <a:r>
              <a:rPr lang="it-IT" dirty="0" err="1"/>
              <a:t>Petrie</a:t>
            </a:r>
            <a:r>
              <a:rPr lang="it-IT" b="1" dirty="0"/>
              <a:t> </a:t>
            </a:r>
            <a:r>
              <a:rPr lang="it-IT" dirty="0"/>
              <a:t>scopre papiri nelle tombe e nei </a:t>
            </a:r>
            <a:r>
              <a:rPr lang="it-IT" i="1" dirty="0"/>
              <a:t>cartonnage</a:t>
            </a:r>
            <a:r>
              <a:rPr lang="it-IT" dirty="0"/>
              <a:t> delle mummie di Hawara e </a:t>
            </a:r>
            <a:r>
              <a:rPr lang="it-IT" dirty="0" err="1"/>
              <a:t>Gurob</a:t>
            </a:r>
            <a:r>
              <a:rPr lang="it-IT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75DE62-3285-473E-AEDE-8C991F5A0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826" y="3581400"/>
            <a:ext cx="5700159" cy="29498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356441A-07D7-4EBC-9A09-38D407055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10961"/>
          <a:stretch/>
        </p:blipFill>
        <p:spPr>
          <a:xfrm rot="16200000">
            <a:off x="7261716" y="2438942"/>
            <a:ext cx="5017643" cy="316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95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790B46-63B3-4C22-A249-E5FE90B5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1891: l’ « </a:t>
            </a:r>
            <a:r>
              <a:rPr lang="it-IT" dirty="0" err="1"/>
              <a:t>annus</a:t>
            </a:r>
            <a:r>
              <a:rPr lang="it-IT" dirty="0"/>
              <a:t> </a:t>
            </a:r>
            <a:r>
              <a:rPr lang="it-IT" dirty="0" err="1"/>
              <a:t>mirabilis</a:t>
            </a:r>
            <a:r>
              <a:rPr lang="it-IT" dirty="0"/>
              <a:t> 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3118D0-8C6B-4578-98B8-BE17C9FDB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F.G. Kenyon, </a:t>
            </a:r>
            <a:r>
              <a:rPr lang="it-IT" i="1" dirty="0" err="1"/>
              <a:t>Aristotle</a:t>
            </a:r>
            <a:r>
              <a:rPr lang="it-IT" i="1" dirty="0"/>
              <a:t>: On the </a:t>
            </a:r>
            <a:r>
              <a:rPr lang="it-IT" i="1" dirty="0" err="1"/>
              <a:t>Constitution</a:t>
            </a:r>
            <a:r>
              <a:rPr lang="it-IT" i="1" dirty="0"/>
              <a:t> of </a:t>
            </a:r>
            <a:r>
              <a:rPr lang="it-IT" i="1" dirty="0" err="1"/>
              <a:t>Athens</a:t>
            </a:r>
            <a:r>
              <a:rPr lang="it-IT" dirty="0"/>
              <a:t>, London 1891</a:t>
            </a:r>
          </a:p>
          <a:p>
            <a:r>
              <a:rPr lang="it-IT" dirty="0"/>
              <a:t>F.G. Kenyon, </a:t>
            </a:r>
            <a:r>
              <a:rPr lang="it-IT" i="1" dirty="0" err="1"/>
              <a:t>Classical</a:t>
            </a:r>
            <a:r>
              <a:rPr lang="it-IT" i="1" dirty="0"/>
              <a:t> Texts from </a:t>
            </a:r>
            <a:r>
              <a:rPr lang="it-IT" i="1" dirty="0" err="1"/>
              <a:t>Papyri</a:t>
            </a:r>
            <a:r>
              <a:rPr lang="it-IT" i="1" dirty="0"/>
              <a:t> in the British Museum, </a:t>
            </a:r>
            <a:r>
              <a:rPr lang="it-IT" i="1" dirty="0" err="1"/>
              <a:t>including</a:t>
            </a:r>
            <a:r>
              <a:rPr lang="it-IT" i="1" dirty="0"/>
              <a:t> the </a:t>
            </a:r>
            <a:r>
              <a:rPr lang="it-IT" i="1" dirty="0" err="1"/>
              <a:t>newly</a:t>
            </a:r>
            <a:r>
              <a:rPr lang="it-IT" i="1" dirty="0"/>
              <a:t> </a:t>
            </a:r>
            <a:r>
              <a:rPr lang="it-IT" i="1" dirty="0" err="1"/>
              <a:t>discovered</a:t>
            </a:r>
            <a:r>
              <a:rPr lang="it-IT" i="1" dirty="0"/>
              <a:t> </a:t>
            </a:r>
            <a:r>
              <a:rPr lang="it-IT" i="1" dirty="0" err="1"/>
              <a:t>poems</a:t>
            </a:r>
            <a:r>
              <a:rPr lang="it-IT" i="1" dirty="0"/>
              <a:t> of </a:t>
            </a:r>
            <a:r>
              <a:rPr lang="it-IT" i="1" dirty="0" err="1"/>
              <a:t>Herodas</a:t>
            </a:r>
            <a:r>
              <a:rPr lang="it-IT" dirty="0"/>
              <a:t>, London 1891</a:t>
            </a:r>
          </a:p>
          <a:p>
            <a:r>
              <a:rPr lang="it-IT" dirty="0"/>
              <a:t>J.P. </a:t>
            </a:r>
            <a:r>
              <a:rPr lang="it-IT" dirty="0" err="1"/>
              <a:t>Mahaffy</a:t>
            </a:r>
            <a:r>
              <a:rPr lang="it-IT" dirty="0"/>
              <a:t>, </a:t>
            </a:r>
            <a:r>
              <a:rPr lang="it-IT" i="1" dirty="0"/>
              <a:t>The Flinders </a:t>
            </a:r>
            <a:r>
              <a:rPr lang="it-IT" i="1" dirty="0" err="1"/>
              <a:t>Petrie</a:t>
            </a:r>
            <a:r>
              <a:rPr lang="it-IT" i="1" dirty="0"/>
              <a:t> </a:t>
            </a:r>
            <a:r>
              <a:rPr lang="it-IT" i="1" dirty="0" err="1"/>
              <a:t>Papyri</a:t>
            </a:r>
            <a:r>
              <a:rPr lang="it-IT" dirty="0"/>
              <a:t>, </a:t>
            </a:r>
            <a:r>
              <a:rPr lang="it-IT" dirty="0" err="1"/>
              <a:t>Dublin</a:t>
            </a:r>
            <a:r>
              <a:rPr lang="it-IT" dirty="0"/>
              <a:t> 1891</a:t>
            </a:r>
          </a:p>
          <a:p>
            <a:r>
              <a:rPr lang="it-IT" dirty="0"/>
              <a:t>W.M. Flinders </a:t>
            </a:r>
            <a:r>
              <a:rPr lang="it-IT" dirty="0" err="1"/>
              <a:t>Petrie</a:t>
            </a:r>
            <a:r>
              <a:rPr lang="it-IT" dirty="0"/>
              <a:t>, </a:t>
            </a:r>
            <a:r>
              <a:rPr lang="it-IT" i="1" dirty="0" err="1"/>
              <a:t>Illahun</a:t>
            </a:r>
            <a:r>
              <a:rPr lang="it-IT" i="1" dirty="0"/>
              <a:t>, </a:t>
            </a:r>
            <a:r>
              <a:rPr lang="it-IT" i="1" dirty="0" err="1"/>
              <a:t>Kahun</a:t>
            </a:r>
            <a:r>
              <a:rPr lang="it-IT" i="1" dirty="0"/>
              <a:t> and </a:t>
            </a:r>
            <a:r>
              <a:rPr lang="it-IT" i="1" dirty="0" err="1"/>
              <a:t>Gurob</a:t>
            </a:r>
            <a:r>
              <a:rPr lang="it-IT" i="1" dirty="0"/>
              <a:t>: 1889–1890</a:t>
            </a:r>
            <a:r>
              <a:rPr lang="it-IT" dirty="0"/>
              <a:t>, London 1891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905ABA-CF42-4C7B-A60D-D392C82B7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3" y="1369291"/>
            <a:ext cx="2023004" cy="26531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DAA6777-6986-4E7B-813E-F755B3974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184" y="4260966"/>
            <a:ext cx="9363456" cy="2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35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2ABC64-2A80-4C68-8E18-97F169FEA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1895-1907: le campagne di scavo di </a:t>
            </a:r>
            <a:r>
              <a:rPr lang="it-IT" dirty="0" err="1"/>
              <a:t>Grenfell</a:t>
            </a:r>
            <a:r>
              <a:rPr lang="it-IT" dirty="0"/>
              <a:t> e Hunt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534A85-A49B-4A45-B9DE-ED9BF63C2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Bernard P. </a:t>
            </a:r>
            <a:r>
              <a:rPr lang="it-IT" dirty="0" err="1"/>
              <a:t>Grenfell</a:t>
            </a:r>
            <a:r>
              <a:rPr lang="it-IT" dirty="0"/>
              <a:t> &amp; Alan S. Hunt scavano nel Fayum e a </a:t>
            </a:r>
            <a:r>
              <a:rPr lang="it-IT" dirty="0" err="1"/>
              <a:t>Ossirinco</a:t>
            </a:r>
            <a:r>
              <a:rPr lang="it-IT" dirty="0"/>
              <a:t>: sono le prime campagne di scavo primariamente finalizzate alla scoperta di papiri.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B0B174-6E56-4DDF-AA56-BDBDB41346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b="15913"/>
          <a:stretch/>
        </p:blipFill>
        <p:spPr>
          <a:xfrm>
            <a:off x="3483913" y="3200159"/>
            <a:ext cx="7099420" cy="339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98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65DF48-9138-4ACC-A637-472458700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1900: il « secolo della papirologia »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DC91B4-66BF-486F-9B1E-B65EDD2E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74" y="1624111"/>
            <a:ext cx="9856787" cy="3777622"/>
          </a:xfrm>
        </p:spPr>
        <p:txBody>
          <a:bodyPr/>
          <a:lstStyle/>
          <a:p>
            <a:r>
              <a:rPr lang="it-IT" dirty="0"/>
              <a:t>L. </a:t>
            </a:r>
            <a:r>
              <a:rPr lang="it-IT" dirty="0" err="1"/>
              <a:t>Mitteis</a:t>
            </a:r>
            <a:r>
              <a:rPr lang="it-IT" dirty="0"/>
              <a:t> &amp; U. </a:t>
            </a:r>
            <a:r>
              <a:rPr lang="it-IT" dirty="0" err="1"/>
              <a:t>Wilcken</a:t>
            </a:r>
            <a:r>
              <a:rPr lang="it-IT" dirty="0"/>
              <a:t>, </a:t>
            </a:r>
            <a:r>
              <a:rPr lang="it-IT" i="1" dirty="0" err="1"/>
              <a:t>Grundzüge</a:t>
            </a:r>
            <a:r>
              <a:rPr lang="it-IT" i="1" dirty="0"/>
              <a:t> und </a:t>
            </a:r>
            <a:r>
              <a:rPr lang="it-IT" i="1" dirty="0" err="1"/>
              <a:t>Chrestomathie</a:t>
            </a:r>
            <a:r>
              <a:rPr lang="it-IT" i="1" dirty="0"/>
              <a:t> </a:t>
            </a:r>
            <a:r>
              <a:rPr lang="it-IT" i="1" dirty="0" err="1"/>
              <a:t>der</a:t>
            </a:r>
            <a:r>
              <a:rPr lang="it-IT" i="1" dirty="0"/>
              <a:t> </a:t>
            </a:r>
            <a:r>
              <a:rPr lang="it-IT" i="1" dirty="0" err="1"/>
              <a:t>Papyruskunde</a:t>
            </a:r>
            <a:r>
              <a:rPr lang="it-IT" dirty="0"/>
              <a:t>: </a:t>
            </a:r>
            <a:r>
              <a:rPr lang="it-IT" i="1" dirty="0" err="1"/>
              <a:t>Historischer</a:t>
            </a:r>
            <a:r>
              <a:rPr lang="it-IT" i="1" dirty="0"/>
              <a:t> </a:t>
            </a:r>
            <a:r>
              <a:rPr lang="it-IT" i="1" dirty="0" err="1"/>
              <a:t>Teil</a:t>
            </a:r>
            <a:r>
              <a:rPr lang="it-IT" dirty="0"/>
              <a:t>; </a:t>
            </a:r>
            <a:r>
              <a:rPr lang="it-IT" i="1" dirty="0" err="1"/>
              <a:t>Juristischer</a:t>
            </a:r>
            <a:r>
              <a:rPr lang="it-IT" i="1" dirty="0"/>
              <a:t> </a:t>
            </a:r>
            <a:r>
              <a:rPr lang="it-IT" i="1" dirty="0" err="1"/>
              <a:t>Teil</a:t>
            </a:r>
            <a:r>
              <a:rPr lang="it-IT" dirty="0"/>
              <a:t>, Leipzig/</a:t>
            </a:r>
            <a:r>
              <a:rPr lang="it-IT" dirty="0" err="1"/>
              <a:t>Berlin</a:t>
            </a:r>
            <a:r>
              <a:rPr lang="it-IT" dirty="0"/>
              <a:t> 1912.</a:t>
            </a:r>
          </a:p>
          <a:p>
            <a:r>
              <a:rPr lang="it-IT" dirty="0"/>
              <a:t>F. </a:t>
            </a:r>
            <a:r>
              <a:rPr lang="it-IT" dirty="0" err="1"/>
              <a:t>Preisigke</a:t>
            </a:r>
            <a:r>
              <a:rPr lang="it-IT" dirty="0"/>
              <a:t>:</a:t>
            </a:r>
          </a:p>
          <a:p>
            <a:pPr lvl="1"/>
            <a:r>
              <a:rPr lang="it-IT" i="1" dirty="0" err="1"/>
              <a:t>Wörterbuch</a:t>
            </a:r>
            <a:r>
              <a:rPr lang="it-IT" i="1" dirty="0"/>
              <a:t> </a:t>
            </a:r>
            <a:r>
              <a:rPr lang="it-IT" i="1" dirty="0" err="1"/>
              <a:t>der</a:t>
            </a:r>
            <a:r>
              <a:rPr lang="it-IT" i="1" dirty="0"/>
              <a:t> </a:t>
            </a:r>
            <a:r>
              <a:rPr lang="it-IT" i="1" dirty="0" err="1"/>
              <a:t>griechischen</a:t>
            </a:r>
            <a:r>
              <a:rPr lang="it-IT" i="1" dirty="0"/>
              <a:t> </a:t>
            </a:r>
            <a:r>
              <a:rPr lang="it-IT" i="1" dirty="0" err="1"/>
              <a:t>Papyrusurkunden</a:t>
            </a:r>
            <a:r>
              <a:rPr lang="it-IT" dirty="0"/>
              <a:t>, </a:t>
            </a:r>
            <a:r>
              <a:rPr lang="it-IT" dirty="0" err="1"/>
              <a:t>Berlin</a:t>
            </a:r>
            <a:r>
              <a:rPr lang="it-IT" dirty="0"/>
              <a:t> 1925-1944.</a:t>
            </a:r>
          </a:p>
          <a:p>
            <a:pPr lvl="1"/>
            <a:r>
              <a:rPr lang="it-IT" i="1" dirty="0" err="1"/>
              <a:t>Namenbuch</a:t>
            </a:r>
            <a:r>
              <a:rPr lang="it-IT" i="1" dirty="0"/>
              <a:t>…, </a:t>
            </a:r>
            <a:r>
              <a:rPr lang="it-IT" dirty="0"/>
              <a:t>Heidelberg 1922.</a:t>
            </a:r>
          </a:p>
          <a:p>
            <a:pPr lvl="1"/>
            <a:r>
              <a:rPr lang="de-DE" i="1" dirty="0"/>
              <a:t>Berichtigungsliste der griechischen Papyrusurkunden aus Ägypten</a:t>
            </a:r>
            <a:r>
              <a:rPr lang="it-IT" dirty="0"/>
              <a:t> </a:t>
            </a:r>
            <a:r>
              <a:rPr lang="it-IT" i="1" dirty="0"/>
              <a:t>I</a:t>
            </a:r>
            <a:r>
              <a:rPr lang="it-IT" dirty="0"/>
              <a:t>, </a:t>
            </a:r>
            <a:r>
              <a:rPr lang="it-IT" dirty="0" err="1"/>
              <a:t>Berlin</a:t>
            </a:r>
            <a:r>
              <a:rPr lang="it-IT" dirty="0"/>
              <a:t>/Leipzig 1922</a:t>
            </a:r>
          </a:p>
          <a:p>
            <a:pPr lvl="1"/>
            <a:r>
              <a:rPr lang="de-DE" i="1" dirty="0"/>
              <a:t>Sammelbuch griechischer Urkunden aus </a:t>
            </a:r>
            <a:r>
              <a:rPr lang="de-DE" i="1" dirty="0" err="1"/>
              <a:t>Aegypten</a:t>
            </a:r>
            <a:r>
              <a:rPr lang="de-DE" i="1" dirty="0"/>
              <a:t> I</a:t>
            </a:r>
            <a:r>
              <a:rPr lang="de-DE" dirty="0"/>
              <a:t>, </a:t>
            </a:r>
            <a:r>
              <a:rPr lang="de-DE" dirty="0" err="1"/>
              <a:t>Strassburg</a:t>
            </a:r>
            <a:r>
              <a:rPr lang="de-DE" dirty="0"/>
              <a:t>/Berlin 1913-1915.</a:t>
            </a:r>
            <a:endParaRPr lang="it-IT" i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174D58-CD76-4482-9865-0B3DC4156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5" y="4391025"/>
            <a:ext cx="1847850" cy="24669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1291CF8-123C-4DFA-BE95-AFDDE79DD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075" y="4314825"/>
            <a:ext cx="1800225" cy="25431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F5878BD-6373-4CFC-BD33-342BD16B0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8" t="5798" r="5877" b="21886"/>
          <a:stretch/>
        </p:blipFill>
        <p:spPr>
          <a:xfrm>
            <a:off x="7975600" y="4314825"/>
            <a:ext cx="1922520" cy="254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92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studia la papirologia?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Papiri, ma anche tavolette, </a:t>
            </a:r>
            <a:r>
              <a:rPr lang="it-IT" i="1" dirty="0" err="1"/>
              <a:t>ostraka</a:t>
            </a:r>
            <a:r>
              <a:rPr lang="it-IT" i="1" dirty="0"/>
              <a:t> </a:t>
            </a:r>
            <a:r>
              <a:rPr lang="it-IT" dirty="0"/>
              <a:t>e pergamene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8494" r="6805" b="20163"/>
          <a:stretch/>
        </p:blipFill>
        <p:spPr bwMode="auto">
          <a:xfrm>
            <a:off x="605242" y="3602662"/>
            <a:ext cx="504056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90" b="93735" l="11479" r="84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0" r="12594" b="4545"/>
          <a:stretch/>
        </p:blipFill>
        <p:spPr bwMode="auto">
          <a:xfrm>
            <a:off x="5679981" y="2655415"/>
            <a:ext cx="3411701" cy="411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61" y="2838994"/>
            <a:ext cx="3066139" cy="392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19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studia la papirologia?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Papiri greci</a:t>
            </a:r>
            <a:endParaRPr lang="it-IT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293" y="2613882"/>
            <a:ext cx="4897374" cy="1956008"/>
          </a:xfrm>
          <a:prstGeom prst="rect">
            <a:avLst/>
          </a:prstGeom>
          <a:effectLst/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t="30398" r="3743" b="36080"/>
          <a:stretch/>
        </p:blipFill>
        <p:spPr>
          <a:xfrm>
            <a:off x="5617150" y="3132352"/>
            <a:ext cx="6322423" cy="141172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r="7335" b="34864"/>
          <a:stretch/>
        </p:blipFill>
        <p:spPr>
          <a:xfrm>
            <a:off x="1957068" y="4684190"/>
            <a:ext cx="3424599" cy="203499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1807" y="4783099"/>
            <a:ext cx="4660177" cy="203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04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4BE3AEA-7FC5-4F77-AC72-B0B1F96E4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258" y="0"/>
            <a:ext cx="8409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29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03AD363-A3F1-4133-890C-E9FE0B3D3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09" y="0"/>
            <a:ext cx="8564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04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studia la papirologia?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Papiri latini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15" y="2834065"/>
            <a:ext cx="6120680" cy="172389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15" y="4727695"/>
            <a:ext cx="2778748" cy="188399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869" y="5294150"/>
            <a:ext cx="2429526" cy="131753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2539" y="2693258"/>
            <a:ext cx="3796827" cy="40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8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studia la papirologia?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Papiri demotici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050" y="2831116"/>
            <a:ext cx="5358058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35" y="2831116"/>
            <a:ext cx="5097450" cy="246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studia la papirologia?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Il papiro come supporto scrittorio: Plinio, </a:t>
            </a:r>
            <a:r>
              <a:rPr lang="it-IT" i="1" dirty="0" err="1"/>
              <a:t>Naturalis</a:t>
            </a:r>
            <a:r>
              <a:rPr lang="it-IT" i="1" dirty="0"/>
              <a:t> </a:t>
            </a:r>
            <a:r>
              <a:rPr lang="it-IT" i="1" dirty="0" err="1"/>
              <a:t>historia</a:t>
            </a:r>
            <a:r>
              <a:rPr lang="it-IT" dirty="0"/>
              <a:t> XIII (I sec. d.C.)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63" y="2938993"/>
            <a:ext cx="5816113" cy="377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71" y="2940537"/>
            <a:ext cx="4571141" cy="377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studia la papirologia?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Papiri copti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9" y="2722817"/>
            <a:ext cx="5321332" cy="393089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11454" r="49205" b="58737"/>
          <a:stretch/>
        </p:blipFill>
        <p:spPr>
          <a:xfrm>
            <a:off x="6165564" y="2858271"/>
            <a:ext cx="5714658" cy="24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78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studia la papirologia?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1264555"/>
            <a:ext cx="8915400" cy="3777622"/>
          </a:xfrm>
        </p:spPr>
        <p:txBody>
          <a:bodyPr/>
          <a:lstStyle/>
          <a:p>
            <a:r>
              <a:rPr lang="it-IT" dirty="0"/>
              <a:t>Da dove provengono i papiri?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563" y="1264555"/>
            <a:ext cx="3939768" cy="561087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2" y="1703602"/>
            <a:ext cx="6512190" cy="515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33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studia la papirologia?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1" y="2133600"/>
            <a:ext cx="9254445" cy="4389120"/>
          </a:xfrm>
        </p:spPr>
        <p:txBody>
          <a:bodyPr>
            <a:normAutofit/>
          </a:bodyPr>
          <a:lstStyle/>
          <a:p>
            <a:r>
              <a:rPr lang="it-IT" dirty="0"/>
              <a:t>Le scritture della quotidianità nel Mediterraneo ellenistico, romano e bizantino</a:t>
            </a:r>
          </a:p>
          <a:p>
            <a:r>
              <a:rPr lang="it-IT" dirty="0"/>
              <a:t>Decifrazione, ricostruzione ed edizione dei testi</a:t>
            </a:r>
          </a:p>
          <a:p>
            <a:r>
              <a:rPr lang="it-IT" dirty="0"/>
              <a:t>Studio del contesto di provenienza: la teoria e il metodo di usare i papiri nella scrittura della storia</a:t>
            </a:r>
          </a:p>
          <a:p>
            <a:r>
              <a:rPr lang="it-IT" dirty="0"/>
              <a:t>Le tipologie di testi su papiro:</a:t>
            </a:r>
          </a:p>
          <a:p>
            <a:pPr lvl="1"/>
            <a:r>
              <a:rPr lang="it-IT" dirty="0"/>
              <a:t>PAPIRI LETTERARI (copie librarie, private, scolastiche…) forniscono dati e informazioni sulla cultura letteraria antica: storia, trasmissione e utilizzo dei testi.</a:t>
            </a:r>
          </a:p>
          <a:p>
            <a:pPr lvl="1"/>
            <a:r>
              <a:rPr lang="it-IT" dirty="0"/>
              <a:t>PAPIRI DOCUMENTARI (pubblici, privati) forniscono dati e informazioni sulla storia sociale, economica,  ecc. dal punto di vista privilegiato della quotidianità</a:t>
            </a:r>
          </a:p>
          <a:p>
            <a:pPr lvl="1"/>
            <a:r>
              <a:rPr lang="it-IT" dirty="0"/>
              <a:t>PAPIRI PARALETTERARI contengono categorie di difficile definizione, prevalentemente testi scolastici (antologie, manuali per lo studio…) e tecnici (commentari, manuali di riferimento…)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1366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329BD9-8D0F-40F2-9FD3-585E68AD5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fa un papirologo?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25470D-7D24-41CB-B16C-F1824278E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724400"/>
          </a:xfrm>
        </p:spPr>
        <p:txBody>
          <a:bodyPr/>
          <a:lstStyle/>
          <a:p>
            <a:r>
              <a:rPr lang="it-IT" dirty="0"/>
              <a:t>Decifra, trascrive e ricostruisce in forma attendibile i testi su papiro (aspetto filologico)</a:t>
            </a:r>
          </a:p>
          <a:p>
            <a:pPr lvl="1"/>
            <a:r>
              <a:rPr lang="it-IT" dirty="0"/>
              <a:t>Quasi sempre il papiro è archetipo unico, o spesso presenta varianti testuali rispetto a testi già noti</a:t>
            </a:r>
          </a:p>
          <a:p>
            <a:pPr lvl="1"/>
            <a:r>
              <a:rPr lang="it-IT" dirty="0"/>
              <a:t>Confronto paleografico con scritture simili</a:t>
            </a:r>
          </a:p>
          <a:p>
            <a:pPr lvl="1"/>
            <a:r>
              <a:rPr lang="it-IT" dirty="0"/>
              <a:t>Confronto testuale con papiri di contenuto analogo</a:t>
            </a:r>
          </a:p>
          <a:p>
            <a:pPr lvl="1"/>
            <a:r>
              <a:rPr lang="it-IT" dirty="0"/>
              <a:t>«una disciplina in flusso» (A. Hanson, 2002)</a:t>
            </a:r>
          </a:p>
          <a:p>
            <a:r>
              <a:rPr lang="it-IT" dirty="0"/>
              <a:t>Interpreta i testi nel loro contesto materiale, storico, sociale, culturale</a:t>
            </a:r>
          </a:p>
          <a:p>
            <a:pPr lvl="1"/>
            <a:r>
              <a:rPr lang="it-IT" dirty="0"/>
              <a:t>«una specie di sociologia, nel senso più ampio»; «ci sono quasi tante papirologie quanti sono i papirologi, ed essi sono numerosi» (J. Bingen, 1977)</a:t>
            </a:r>
          </a:p>
          <a:p>
            <a:pPr lvl="1"/>
            <a:r>
              <a:rPr lang="it-IT" dirty="0"/>
              <a:t>«la teoria e il metodo d’uso dei papiri nella scrittura della storia» (R. </a:t>
            </a:r>
            <a:r>
              <a:rPr lang="it-IT" dirty="0" err="1"/>
              <a:t>Bagnall</a:t>
            </a:r>
            <a:r>
              <a:rPr lang="it-IT" dirty="0"/>
              <a:t>, 2007)</a:t>
            </a:r>
          </a:p>
          <a:p>
            <a:pPr lvl="1"/>
            <a:r>
              <a:rPr lang="it-IT" dirty="0"/>
              <a:t>«farsi gli affari degli altri» (A. Hanson, 2001)</a:t>
            </a:r>
          </a:p>
        </p:txBody>
      </p:sp>
    </p:spTree>
    <p:extLst>
      <p:ext uri="{BB962C8B-B14F-4D97-AF65-F5344CB8AC3E}">
        <p14:creationId xmlns:p14="http://schemas.microsoft.com/office/powerpoint/2010/main" val="3699905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4C9F60-EBA6-4519-B65D-428229C42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Metodologia di lavoro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60C4B1-CA0D-4416-A177-D953FCBE9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724400"/>
          </a:xfrm>
        </p:spPr>
        <p:txBody>
          <a:bodyPr>
            <a:normAutofit lnSpcReduction="10000"/>
          </a:bodyPr>
          <a:lstStyle/>
          <a:p>
            <a:r>
              <a:rPr lang="it-IT" dirty="0"/>
              <a:t>Analisi delle caratteristiche materiali del supporto scrittorio e della scrittura</a:t>
            </a:r>
          </a:p>
          <a:p>
            <a:r>
              <a:rPr lang="it-IT" dirty="0"/>
              <a:t>Decifrazione della scrittura (l’occhio e la mente) – confronti paleografici</a:t>
            </a:r>
          </a:p>
          <a:p>
            <a:r>
              <a:rPr lang="it-IT" dirty="0"/>
              <a:t>Trascrizione: criteri editoriali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Le integrazioni e i confronti testuali</a:t>
            </a:r>
          </a:p>
          <a:p>
            <a:r>
              <a:rPr lang="it-IT" dirty="0"/>
              <a:t>Il commento ai righi</a:t>
            </a:r>
          </a:p>
          <a:p>
            <a:r>
              <a:rPr lang="it-IT" dirty="0"/>
              <a:t>La papirologia come filologia liquida e l’</a:t>
            </a:r>
            <a:r>
              <a:rPr lang="it-IT" i="1" dirty="0" err="1"/>
              <a:t>amicitia</a:t>
            </a:r>
            <a:r>
              <a:rPr lang="it-IT" i="1" dirty="0"/>
              <a:t> </a:t>
            </a:r>
            <a:r>
              <a:rPr lang="it-IT" i="1" dirty="0" err="1"/>
              <a:t>papyrologorum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D24E50-0F81-4E20-B415-D80873198D94}"/>
              </a:ext>
            </a:extLst>
          </p:cNvPr>
          <p:cNvSpPr txBox="1"/>
          <p:nvPr/>
        </p:nvSpPr>
        <p:spPr>
          <a:xfrm>
            <a:off x="3098799" y="3352800"/>
            <a:ext cx="7222067" cy="18360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 ) scioglimento di abbreviazioni o simboli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[ ] lacuna materiale, integrata o no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&lt; &gt; restituzione di testo omesso dallo scriba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lang="it-IT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{ } espunzione di testo erroneamente superfluo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⟦ ⟧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cancella</a:t>
            </a:r>
            <a:r>
              <a:rPr lang="it-IT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tura originale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it-IT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\  /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inserzione sopralineare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lang="it-IT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Errori o varianti?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lang="it-IT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L’apparato critico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Il problema del sottopunto</a:t>
            </a:r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825868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4F2718-8F46-423D-BC15-56AE26AB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Gli strumenti della ricerca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D9B036-7DA0-4FAB-9F62-C516AD9C0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724400"/>
          </a:xfrm>
        </p:spPr>
        <p:txBody>
          <a:bodyPr/>
          <a:lstStyle/>
          <a:p>
            <a:r>
              <a:rPr lang="it-IT" dirty="0"/>
              <a:t>Risorse cartacee</a:t>
            </a:r>
          </a:p>
          <a:p>
            <a:pPr lvl="1"/>
            <a:r>
              <a:rPr lang="it-IT" dirty="0"/>
              <a:t>Edizioni di papiri: </a:t>
            </a:r>
            <a:r>
              <a:rPr lang="it-IT" dirty="0">
                <a:hlinkClick r:id="rId2"/>
              </a:rPr>
              <a:t>https://papyri.info/docs/checklist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Dizionari, prosopografie, repertori paleografici, ecc.</a:t>
            </a:r>
          </a:p>
          <a:p>
            <a:pPr lvl="1"/>
            <a:r>
              <a:rPr lang="it-IT" dirty="0"/>
              <a:t>Bibliografie: </a:t>
            </a:r>
            <a:r>
              <a:rPr lang="it-IT" dirty="0">
                <a:hlinkClick r:id="rId3"/>
              </a:rPr>
              <a:t>http://www.aere-egke.be/BP/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/>
              <a:t>Risorse digitali</a:t>
            </a:r>
          </a:p>
          <a:p>
            <a:pPr lvl="1"/>
            <a:r>
              <a:rPr lang="it-IT" dirty="0"/>
              <a:t>Papyri.info: </a:t>
            </a:r>
            <a:r>
              <a:rPr lang="it-IT" dirty="0">
                <a:hlinkClick r:id="rId4"/>
              </a:rPr>
              <a:t>https://papyri.info/</a:t>
            </a:r>
            <a:r>
              <a:rPr lang="it-IT" dirty="0"/>
              <a:t> </a:t>
            </a:r>
          </a:p>
          <a:p>
            <a:pPr lvl="1"/>
            <a:r>
              <a:rPr lang="it-IT" dirty="0" err="1"/>
              <a:t>Trismegistos</a:t>
            </a:r>
            <a:r>
              <a:rPr lang="it-IT" dirty="0"/>
              <a:t>: </a:t>
            </a:r>
            <a:r>
              <a:rPr lang="it-IT" dirty="0">
                <a:hlinkClick r:id="rId5"/>
              </a:rPr>
              <a:t>https://www.trismegistos.org/</a:t>
            </a:r>
            <a:r>
              <a:rPr lang="it-IT" dirty="0"/>
              <a:t> </a:t>
            </a:r>
          </a:p>
          <a:p>
            <a:pPr lvl="1"/>
            <a:r>
              <a:rPr lang="it-IT" dirty="0" err="1"/>
              <a:t>PapPal</a:t>
            </a:r>
            <a:r>
              <a:rPr lang="it-IT" dirty="0"/>
              <a:t>: </a:t>
            </a:r>
            <a:r>
              <a:rPr lang="it-IT" dirty="0">
                <a:hlinkClick r:id="rId6"/>
              </a:rPr>
              <a:t>https://www.pappal.info/</a:t>
            </a:r>
            <a:r>
              <a:rPr lang="it-IT" dirty="0"/>
              <a:t> </a:t>
            </a:r>
          </a:p>
          <a:p>
            <a:pPr lvl="1"/>
            <a:r>
              <a:rPr lang="it-IT" dirty="0" err="1"/>
              <a:t>Greek</a:t>
            </a:r>
            <a:r>
              <a:rPr lang="it-IT" dirty="0"/>
              <a:t> </a:t>
            </a:r>
            <a:r>
              <a:rPr lang="it-IT" dirty="0" err="1"/>
              <a:t>Bookhands</a:t>
            </a:r>
            <a:r>
              <a:rPr lang="it-IT" dirty="0"/>
              <a:t> Database: </a:t>
            </a:r>
            <a:r>
              <a:rPr lang="it-IT" dirty="0">
                <a:hlinkClick r:id="rId7"/>
              </a:rPr>
              <a:t>https://classics.artsandsciences.baylor.edu/academics/greek-bookhands-database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5778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studia la papirologia?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9" y="1964195"/>
            <a:ext cx="5289081" cy="334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31568" b="7552"/>
          <a:stretch/>
        </p:blipFill>
        <p:spPr>
          <a:xfrm>
            <a:off x="6302971" y="3906443"/>
            <a:ext cx="5616998" cy="276528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6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71" y="3505199"/>
            <a:ext cx="4222043" cy="31665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BE377FD-4EBC-4CA6-878F-5B786501BB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859" b="30311"/>
          <a:stretch/>
        </p:blipFill>
        <p:spPr>
          <a:xfrm>
            <a:off x="6302971" y="1369197"/>
            <a:ext cx="5646283" cy="226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45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A8C684-2388-4C86-A750-3F8DDF94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1752-4: Villa dei Papiri a Ercolano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A452C4-EE8C-499E-8ABA-0EB9A59A0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Rotoli carbonizzati dall’eruzione del Vesuvio (79 d.C.), testi filosofici epicurei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4208A12-ADDD-4A64-B3FD-FA7423C9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17" y="2835275"/>
            <a:ext cx="4762500" cy="38290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3993D3B-5753-434B-AD91-18F956E98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898" y="2835275"/>
            <a:ext cx="3576894" cy="172406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7F2E267-3861-46C9-887F-878EF0711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24"/>
          <a:stretch/>
        </p:blipFill>
        <p:spPr>
          <a:xfrm>
            <a:off x="9126373" y="2835275"/>
            <a:ext cx="2853235" cy="38290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10B4025-10B0-47A5-BFA5-05F436014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705" y="4749800"/>
            <a:ext cx="3425280" cy="192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54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E0CBD7-6338-4FA7-8710-9B5985600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1778: la « Charta Borgiana 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524691-2F63-4D30-87A1-8C40E1914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2133600"/>
            <a:ext cx="5157789" cy="3777622"/>
          </a:xfrm>
        </p:spPr>
        <p:txBody>
          <a:bodyPr/>
          <a:lstStyle/>
          <a:p>
            <a:r>
              <a:rPr lang="it-IT" dirty="0"/>
              <a:t>Acquistato in Egitto e donato al card. Stefano Borgia un lungo rotolo di papiro contenente una lista di operai per i lavori obbligatori alle dighe presso il villaggio di </a:t>
            </a:r>
            <a:r>
              <a:rPr lang="it-IT" dirty="0" err="1"/>
              <a:t>Tebtynis</a:t>
            </a:r>
            <a:r>
              <a:rPr lang="it-IT" dirty="0"/>
              <a:t> (settembre 193 d.C.). Pubblicato da N.I. </a:t>
            </a:r>
            <a:r>
              <a:rPr lang="it-IT" dirty="0" err="1"/>
              <a:t>Schow</a:t>
            </a:r>
            <a:r>
              <a:rPr lang="it-IT" dirty="0"/>
              <a:t> nel 1788.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96854AC-10E1-4506-B32E-EEE92061B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" y="3609644"/>
            <a:ext cx="7552267" cy="29943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3A24394-D1B6-45A4-A5BE-794893B1C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813" y="1232724"/>
            <a:ext cx="4039199" cy="537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8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F6BC4D-9691-4CF8-B0BC-5302E61E2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1798: spedizione napoleonica in Egitto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99EC38-E78A-43FC-A8DF-080CAC581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204" y="2133600"/>
            <a:ext cx="3873829" cy="3777622"/>
          </a:xfrm>
        </p:spPr>
        <p:txBody>
          <a:bodyPr/>
          <a:lstStyle/>
          <a:p>
            <a:r>
              <a:rPr lang="it-IT" dirty="0"/>
              <a:t>La riscoperta della civiltà egiziana faraonica (Egittologia), ma anche del periodo ellenistico e romano. Formazione delle principali collezioni europee e studio dei primi papiri, anche scritti in greco.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7DD761B-B658-4265-ADF1-22C63E805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8" b="12506"/>
          <a:stretch/>
        </p:blipFill>
        <p:spPr>
          <a:xfrm>
            <a:off x="314405" y="4795360"/>
            <a:ext cx="3352800" cy="190101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E55B7C0-7052-44F2-8FA0-3F9CDD8AC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34" y="1264555"/>
            <a:ext cx="4407126" cy="564833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D9EC4F-6CDA-4028-A6AA-59CBC8F29506}"/>
              </a:ext>
            </a:extLst>
          </p:cNvPr>
          <p:cNvSpPr txBox="1"/>
          <p:nvPr/>
        </p:nvSpPr>
        <p:spPr>
          <a:xfrm>
            <a:off x="3882430" y="4868703"/>
            <a:ext cx="322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STELE DI ROSETTA (decreto che istituisce il culto divino per </a:t>
            </a:r>
            <a:r>
              <a:rPr lang="it-IT" dirty="0" err="1"/>
              <a:t>Tolemeo</a:t>
            </a:r>
            <a:r>
              <a:rPr lang="it-IT" dirty="0"/>
              <a:t> V, 196 a.C.) è scritta in GEROGLIFICO, DEMOTICO e GRECO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3A43517-803E-447A-80C3-CC4313DE99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6" y="2062640"/>
            <a:ext cx="3329389" cy="220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63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38331" y="354603"/>
            <a:ext cx="8911687" cy="1280890"/>
          </a:xfrm>
        </p:spPr>
        <p:txBody>
          <a:bodyPr/>
          <a:lstStyle/>
          <a:p>
            <a:r>
              <a:rPr lang="it-IT" dirty="0"/>
              <a:t>Geroglifico e ieratico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8" y="1367405"/>
            <a:ext cx="5954980" cy="53815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b="7939"/>
          <a:stretch/>
        </p:blipFill>
        <p:spPr>
          <a:xfrm>
            <a:off x="7509635" y="1386390"/>
            <a:ext cx="4178879" cy="534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3C792F-8CCD-4943-9A4A-98D980570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89475" cy="1280890"/>
          </a:xfrm>
        </p:spPr>
        <p:txBody>
          <a:bodyPr/>
          <a:lstStyle/>
          <a:p>
            <a:r>
              <a:rPr lang="it-IT" dirty="0"/>
              <a:t>Perché in Egitto si scrive anche in greco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846358-F6AD-494C-AABF-2B1671880500}"/>
              </a:ext>
            </a:extLst>
          </p:cNvPr>
          <p:cNvSpPr txBox="1"/>
          <p:nvPr/>
        </p:nvSpPr>
        <p:spPr>
          <a:xfrm>
            <a:off x="801539" y="2263572"/>
            <a:ext cx="63781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a) </a:t>
            </a:r>
            <a:r>
              <a:rPr lang="it-IT" b="1" dirty="0"/>
              <a:t>ETÀ TOLEMAICA</a:t>
            </a:r>
            <a:r>
              <a:rPr lang="it-IT" dirty="0"/>
              <a:t>: 332/1 – 31/0 a.C.</a:t>
            </a:r>
          </a:p>
          <a:p>
            <a:endParaRPr lang="it-IT" dirty="0"/>
          </a:p>
          <a:p>
            <a:r>
              <a:rPr lang="it-IT" dirty="0"/>
              <a:t>	dalla conquista di Alessandro Magno (331a.C.)</a:t>
            </a:r>
          </a:p>
          <a:p>
            <a:r>
              <a:rPr lang="it-IT" dirty="0"/>
              <a:t>	alla conquista romana </a:t>
            </a:r>
          </a:p>
          <a:p>
            <a:endParaRPr lang="it-IT" dirty="0"/>
          </a:p>
          <a:p>
            <a:r>
              <a:rPr lang="it-IT" dirty="0"/>
              <a:t>b) </a:t>
            </a:r>
            <a:r>
              <a:rPr lang="it-IT" b="1" dirty="0"/>
              <a:t>ETÀ ROMANA</a:t>
            </a:r>
            <a:r>
              <a:rPr lang="it-IT" dirty="0"/>
              <a:t>: 31/0 a.C. – 283/4 d.C.</a:t>
            </a:r>
          </a:p>
          <a:p>
            <a:endParaRPr lang="it-IT" dirty="0"/>
          </a:p>
          <a:p>
            <a:r>
              <a:rPr lang="it-IT" dirty="0"/>
              <a:t>	dalla battaglia di Azio (31 a.C.) </a:t>
            </a:r>
          </a:p>
          <a:p>
            <a:r>
              <a:rPr lang="it-IT" dirty="0"/>
              <a:t>	alla riforma amministrativa di Diocleziano (284 d.C.)</a:t>
            </a:r>
          </a:p>
          <a:p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7D7B807-E157-46FE-B968-50BBD71EE27A}"/>
              </a:ext>
            </a:extLst>
          </p:cNvPr>
          <p:cNvSpPr/>
          <p:nvPr/>
        </p:nvSpPr>
        <p:spPr>
          <a:xfrm>
            <a:off x="7258196" y="2263572"/>
            <a:ext cx="45217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c) </a:t>
            </a:r>
            <a:r>
              <a:rPr lang="it-IT" b="1" dirty="0"/>
              <a:t>ETÀ TARDOANTICA</a:t>
            </a:r>
            <a:r>
              <a:rPr lang="it-IT" dirty="0"/>
              <a:t>: 283/4 – 641 d.C.</a:t>
            </a:r>
          </a:p>
          <a:p>
            <a:endParaRPr lang="it-IT" dirty="0"/>
          </a:p>
          <a:p>
            <a:r>
              <a:rPr lang="it-IT" dirty="0"/>
              <a:t>	a.1) </a:t>
            </a:r>
            <a:r>
              <a:rPr lang="it-IT" b="1" dirty="0"/>
              <a:t>FASE TARDOANTICA</a:t>
            </a:r>
          </a:p>
          <a:p>
            <a:r>
              <a:rPr lang="it-IT" dirty="0"/>
              <a:t>	dalla riforma di Diocleziano (284)</a:t>
            </a:r>
          </a:p>
          <a:p>
            <a:r>
              <a:rPr lang="it-IT" dirty="0"/>
              <a:t>	alla riforma di Teodosio (395)</a:t>
            </a:r>
          </a:p>
          <a:p>
            <a:endParaRPr lang="it-IT" dirty="0"/>
          </a:p>
          <a:p>
            <a:r>
              <a:rPr lang="it-IT" dirty="0"/>
              <a:t>	a.2) </a:t>
            </a:r>
            <a:r>
              <a:rPr lang="it-IT" b="1" dirty="0"/>
              <a:t>FASE BIZANTINA</a:t>
            </a:r>
          </a:p>
          <a:p>
            <a:r>
              <a:rPr lang="it-IT" dirty="0"/>
              <a:t>	dalla riforma di Teodosio (395)</a:t>
            </a:r>
          </a:p>
          <a:p>
            <a:r>
              <a:rPr lang="it-IT" dirty="0"/>
              <a:t>	alla conquista araba (641)</a:t>
            </a:r>
          </a:p>
        </p:txBody>
      </p:sp>
    </p:spTree>
    <p:extLst>
      <p:ext uri="{BB962C8B-B14F-4D97-AF65-F5344CB8AC3E}">
        <p14:creationId xmlns:p14="http://schemas.microsoft.com/office/powerpoint/2010/main" val="2871570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609CFF-E68C-4DF3-BA96-8E1395132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9082608" cy="1280890"/>
          </a:xfrm>
        </p:spPr>
        <p:txBody>
          <a:bodyPr/>
          <a:lstStyle/>
          <a:p>
            <a:r>
              <a:rPr lang="it-IT" dirty="0"/>
              <a:t>1877 &amp; 1887: i « ritrovamenti del Fayum 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91444E-BEB2-4402-81FA-A313B3376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745" y="2192867"/>
            <a:ext cx="2922588" cy="3777622"/>
          </a:xfrm>
        </p:spPr>
        <p:txBody>
          <a:bodyPr>
            <a:normAutofit lnSpcReduction="10000"/>
          </a:bodyPr>
          <a:lstStyle/>
          <a:p>
            <a:r>
              <a:rPr lang="it-IT" dirty="0"/>
              <a:t>Sul mercato antiquario del Cairo viene immesso un ingente lotto di frammenti di papiro provenienti da antichi mucchi di rifiuti organici (</a:t>
            </a:r>
            <a:r>
              <a:rPr lang="it-IT" i="1" dirty="0" err="1"/>
              <a:t>kiman</a:t>
            </a:r>
            <a:r>
              <a:rPr lang="it-IT" dirty="0"/>
              <a:t>) rovistati dai cercatori di concime (</a:t>
            </a:r>
            <a:r>
              <a:rPr lang="it-IT" i="1" dirty="0" err="1"/>
              <a:t>sebbakh</a:t>
            </a:r>
            <a:r>
              <a:rPr lang="it-IT" dirty="0"/>
              <a:t>). Vengono acquistati da diplomatici e istituzioni europee.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724023-6DF9-43F1-9740-E6107859E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0"/>
          <a:stretch/>
        </p:blipFill>
        <p:spPr>
          <a:xfrm>
            <a:off x="5142403" y="2192867"/>
            <a:ext cx="6533130" cy="444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21589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262</TotalTime>
  <Words>1095</Words>
  <Application>Microsoft Office PowerPoint</Application>
  <PresentationFormat>Widescreen</PresentationFormat>
  <Paragraphs>113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Filo</vt:lpstr>
      <vt:lpstr>Introduzione alla Papirologia</vt:lpstr>
      <vt:lpstr>Cosa studia la papirologia?</vt:lpstr>
      <vt:lpstr>Cosa studia la papirologia?</vt:lpstr>
      <vt:lpstr>1752-4: Villa dei Papiri a Ercolano </vt:lpstr>
      <vt:lpstr>1778: la « Charta Borgiana »</vt:lpstr>
      <vt:lpstr>1798: spedizione napoleonica in Egitto</vt:lpstr>
      <vt:lpstr>Geroglifico e ieratico</vt:lpstr>
      <vt:lpstr>Perché in Egitto si scrive anche in greco</vt:lpstr>
      <vt:lpstr>1877 &amp; 1887: i « ritrovamenti del Fayum »</vt:lpstr>
      <vt:lpstr>1888: campagne di scavo ufficiali</vt:lpstr>
      <vt:lpstr>1891: l’ « annus mirabilis »</vt:lpstr>
      <vt:lpstr>1895-1907: le campagne di scavo di Grenfell e Hunt</vt:lpstr>
      <vt:lpstr>1900: il « secolo della papirologia » </vt:lpstr>
      <vt:lpstr>Cosa studia la papirologia?</vt:lpstr>
      <vt:lpstr>Cosa studia la papirologia?</vt:lpstr>
      <vt:lpstr>Presentazione standard di PowerPoint</vt:lpstr>
      <vt:lpstr>Presentazione standard di PowerPoint</vt:lpstr>
      <vt:lpstr>Cosa studia la papirologia?</vt:lpstr>
      <vt:lpstr>Cosa studia la papirologia?</vt:lpstr>
      <vt:lpstr>Cosa studia la papirologia?</vt:lpstr>
      <vt:lpstr>Cosa studia la papirologia?</vt:lpstr>
      <vt:lpstr>Cosa studia la papirologia?</vt:lpstr>
      <vt:lpstr>Cosa fa un papirologo?</vt:lpstr>
      <vt:lpstr>Metodologia di lavoro</vt:lpstr>
      <vt:lpstr>Gli strumenti della ricerca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Introduzione alla Papirologia</dc:title>
  <dc:creator>nicola</dc:creator>
  <cp:lastModifiedBy>Nicola Reggiani</cp:lastModifiedBy>
  <cp:revision>33</cp:revision>
  <dcterms:created xsi:type="dcterms:W3CDTF">2020-02-08T10:04:08Z</dcterms:created>
  <dcterms:modified xsi:type="dcterms:W3CDTF">2025-04-09T13:01:46Z</dcterms:modified>
</cp:coreProperties>
</file>