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64" r:id="rId5"/>
    <p:sldId id="268" r:id="rId6"/>
    <p:sldId id="278" r:id="rId7"/>
    <p:sldId id="282" r:id="rId8"/>
    <p:sldId id="284" r:id="rId9"/>
    <p:sldId id="285" r:id="rId10"/>
    <p:sldId id="289" r:id="rId11"/>
    <p:sldId id="290" r:id="rId12"/>
    <p:sldId id="291" r:id="rId13"/>
    <p:sldId id="292" r:id="rId14"/>
    <p:sldId id="293" r:id="rId15"/>
    <p:sldId id="304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244D0-1FA0-E347-9DD1-CA0302B8EEB7}" type="doc">
      <dgm:prSet loTypeId="urn:microsoft.com/office/officeart/2005/8/layout/hProcess7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3170B1-FC41-7749-B9CC-63D5633DE983}">
      <dgm:prSet phldrT="[Text]" phldr="1"/>
      <dgm:spPr/>
      <dgm:t>
        <a:bodyPr/>
        <a:lstStyle/>
        <a:p>
          <a:endParaRPr lang="en-US" dirty="0"/>
        </a:p>
      </dgm:t>
    </dgm:pt>
    <dgm:pt modelId="{A52DA718-EBD0-184B-A2BA-1B9EE6667C66}" type="parTrans" cxnId="{9F051BAE-BA67-2E48-A19B-47775CC75681}">
      <dgm:prSet/>
      <dgm:spPr/>
      <dgm:t>
        <a:bodyPr/>
        <a:lstStyle/>
        <a:p>
          <a:endParaRPr lang="en-US"/>
        </a:p>
      </dgm:t>
    </dgm:pt>
    <dgm:pt modelId="{92DFA8A9-DD57-1847-AD1B-A17C4DB33C87}" type="sibTrans" cxnId="{9F051BAE-BA67-2E48-A19B-47775CC75681}">
      <dgm:prSet/>
      <dgm:spPr/>
      <dgm:t>
        <a:bodyPr/>
        <a:lstStyle/>
        <a:p>
          <a:endParaRPr lang="en-US"/>
        </a:p>
      </dgm:t>
    </dgm:pt>
    <dgm:pt modelId="{ACF9C52B-600B-C14C-9D44-E8AAE69A7AEA}">
      <dgm:prSet phldrT="[Text]"/>
      <dgm:spPr/>
      <dgm:t>
        <a:bodyPr/>
        <a:lstStyle/>
        <a:p>
          <a:r>
            <a:rPr lang="en-US" dirty="0" smtClean="0"/>
            <a:t>Topographical land survey with crop report  </a:t>
          </a:r>
          <a:endParaRPr lang="en-US" dirty="0"/>
        </a:p>
      </dgm:t>
    </dgm:pt>
    <dgm:pt modelId="{FB8077B4-2303-F445-B305-B105FEEA66AF}" type="parTrans" cxnId="{F8F7B26E-D971-144C-8816-A4191BC8515B}">
      <dgm:prSet/>
      <dgm:spPr/>
      <dgm:t>
        <a:bodyPr/>
        <a:lstStyle/>
        <a:p>
          <a:endParaRPr lang="en-US"/>
        </a:p>
      </dgm:t>
    </dgm:pt>
    <dgm:pt modelId="{C1783078-373A-E544-9459-859EC5D91F06}" type="sibTrans" cxnId="{F8F7B26E-D971-144C-8816-A4191BC8515B}">
      <dgm:prSet/>
      <dgm:spPr/>
      <dgm:t>
        <a:bodyPr/>
        <a:lstStyle/>
        <a:p>
          <a:endParaRPr lang="en-US"/>
        </a:p>
      </dgm:t>
    </dgm:pt>
    <dgm:pt modelId="{8E0A5675-641C-F34E-8C7F-C88834DB3E90}">
      <dgm:prSet phldrT="[Text]" phldr="1"/>
      <dgm:spPr/>
      <dgm:t>
        <a:bodyPr/>
        <a:lstStyle/>
        <a:p>
          <a:endParaRPr lang="en-US" dirty="0"/>
        </a:p>
      </dgm:t>
    </dgm:pt>
    <dgm:pt modelId="{D57E0EC8-B131-A849-B04C-8C256090851E}" type="parTrans" cxnId="{19CF2E96-D7D1-2144-810F-27E25BC56124}">
      <dgm:prSet/>
      <dgm:spPr/>
      <dgm:t>
        <a:bodyPr/>
        <a:lstStyle/>
        <a:p>
          <a:endParaRPr lang="en-US"/>
        </a:p>
      </dgm:t>
    </dgm:pt>
    <dgm:pt modelId="{371930E2-0789-4646-98FB-67039ED48FFC}" type="sibTrans" cxnId="{19CF2E96-D7D1-2144-810F-27E25BC56124}">
      <dgm:prSet/>
      <dgm:spPr/>
      <dgm:t>
        <a:bodyPr/>
        <a:lstStyle/>
        <a:p>
          <a:endParaRPr lang="en-US"/>
        </a:p>
      </dgm:t>
    </dgm:pt>
    <dgm:pt modelId="{4002411D-2638-354B-82F6-38768A459072}">
      <dgm:prSet phldrT="[Text]"/>
      <dgm:spPr/>
      <dgm:t>
        <a:bodyPr/>
        <a:lstStyle/>
        <a:p>
          <a:r>
            <a:rPr lang="en-US" dirty="0" smtClean="0"/>
            <a:t>Alphabetical list by person</a:t>
          </a:r>
          <a:endParaRPr lang="en-US" dirty="0"/>
        </a:p>
      </dgm:t>
    </dgm:pt>
    <dgm:pt modelId="{1C7CFA5D-13B9-5347-90C2-509DC3803622}" type="parTrans" cxnId="{7D3D0069-8B55-1840-8D7D-AF9503138E9C}">
      <dgm:prSet/>
      <dgm:spPr/>
      <dgm:t>
        <a:bodyPr/>
        <a:lstStyle/>
        <a:p>
          <a:endParaRPr lang="en-US"/>
        </a:p>
      </dgm:t>
    </dgm:pt>
    <dgm:pt modelId="{51C22887-48F8-F446-9D78-E1695024E0C4}" type="sibTrans" cxnId="{7D3D0069-8B55-1840-8D7D-AF9503138E9C}">
      <dgm:prSet/>
      <dgm:spPr/>
      <dgm:t>
        <a:bodyPr/>
        <a:lstStyle/>
        <a:p>
          <a:endParaRPr lang="en-US"/>
        </a:p>
      </dgm:t>
    </dgm:pt>
    <dgm:pt modelId="{816DA35F-C349-A64B-8005-3E8924A05D36}">
      <dgm:prSet phldrT="[Text]" phldr="1"/>
      <dgm:spPr/>
      <dgm:t>
        <a:bodyPr/>
        <a:lstStyle/>
        <a:p>
          <a:endParaRPr lang="en-US"/>
        </a:p>
      </dgm:t>
    </dgm:pt>
    <dgm:pt modelId="{8F05C192-62F8-F640-B6DA-045F38C8063C}" type="parTrans" cxnId="{3E359121-38AB-B047-A034-AB9F4DA13FC5}">
      <dgm:prSet/>
      <dgm:spPr/>
      <dgm:t>
        <a:bodyPr/>
        <a:lstStyle/>
        <a:p>
          <a:endParaRPr lang="en-US"/>
        </a:p>
      </dgm:t>
    </dgm:pt>
    <dgm:pt modelId="{C60FD264-0AF3-0A4A-A4E1-A039C26FCE69}" type="sibTrans" cxnId="{3E359121-38AB-B047-A034-AB9F4DA13FC5}">
      <dgm:prSet/>
      <dgm:spPr/>
      <dgm:t>
        <a:bodyPr/>
        <a:lstStyle/>
        <a:p>
          <a:endParaRPr lang="en-US"/>
        </a:p>
      </dgm:t>
    </dgm:pt>
    <dgm:pt modelId="{F2E99F08-59E6-114E-905B-BB3AAA772EC6}">
      <dgm:prSet phldrT="[Text]"/>
      <dgm:spPr/>
      <dgm:t>
        <a:bodyPr/>
        <a:lstStyle/>
        <a:p>
          <a:r>
            <a:rPr lang="en-US" dirty="0" smtClean="0"/>
            <a:t>Alphabetical tax list by person</a:t>
          </a:r>
          <a:endParaRPr lang="en-US" dirty="0"/>
        </a:p>
      </dgm:t>
    </dgm:pt>
    <dgm:pt modelId="{4CC90736-407B-7B44-981D-DF2C2545657A}" type="parTrans" cxnId="{02C15F84-CB31-EC45-9D67-16D57DBFC193}">
      <dgm:prSet/>
      <dgm:spPr/>
      <dgm:t>
        <a:bodyPr/>
        <a:lstStyle/>
        <a:p>
          <a:endParaRPr lang="en-US"/>
        </a:p>
      </dgm:t>
    </dgm:pt>
    <dgm:pt modelId="{7BAD651C-355D-5A4A-8D6A-D69A013F26D5}" type="sibTrans" cxnId="{02C15F84-CB31-EC45-9D67-16D57DBFC193}">
      <dgm:prSet/>
      <dgm:spPr/>
      <dgm:t>
        <a:bodyPr/>
        <a:lstStyle/>
        <a:p>
          <a:endParaRPr lang="en-US"/>
        </a:p>
      </dgm:t>
    </dgm:pt>
    <dgm:pt modelId="{CE326D38-F950-9A4C-B0C0-F0F33A07DBF7}" type="pres">
      <dgm:prSet presAssocID="{428244D0-1FA0-E347-9DD1-CA0302B8EE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540A7C-DCB4-FB4C-A92B-83955AA74F96}" type="pres">
      <dgm:prSet presAssocID="{4E3170B1-FC41-7749-B9CC-63D5633DE983}" presName="compositeNode" presStyleCnt="0">
        <dgm:presLayoutVars>
          <dgm:bulletEnabled val="1"/>
        </dgm:presLayoutVars>
      </dgm:prSet>
      <dgm:spPr/>
    </dgm:pt>
    <dgm:pt modelId="{334ABD66-BAF5-0048-B21E-0D8F4E4D93B2}" type="pres">
      <dgm:prSet presAssocID="{4E3170B1-FC41-7749-B9CC-63D5633DE983}" presName="bgRect" presStyleLbl="node1" presStyleIdx="0" presStyleCnt="3"/>
      <dgm:spPr/>
      <dgm:t>
        <a:bodyPr/>
        <a:lstStyle/>
        <a:p>
          <a:endParaRPr lang="en-US"/>
        </a:p>
      </dgm:t>
    </dgm:pt>
    <dgm:pt modelId="{61758AB5-9708-BA44-9B5C-6A0AEBB3A13F}" type="pres">
      <dgm:prSet presAssocID="{4E3170B1-FC41-7749-B9CC-63D5633DE983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49263-63F9-6741-85D1-9F00E294F1D2}" type="pres">
      <dgm:prSet presAssocID="{4E3170B1-FC41-7749-B9CC-63D5633DE98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C5CA1-DB05-A74A-865A-A55974930DF8}" type="pres">
      <dgm:prSet presAssocID="{92DFA8A9-DD57-1847-AD1B-A17C4DB33C87}" presName="hSp" presStyleCnt="0"/>
      <dgm:spPr/>
    </dgm:pt>
    <dgm:pt modelId="{CE5EDDB5-E4E7-8D40-8F17-3B0B05B817A8}" type="pres">
      <dgm:prSet presAssocID="{92DFA8A9-DD57-1847-AD1B-A17C4DB33C87}" presName="vProcSp" presStyleCnt="0"/>
      <dgm:spPr/>
    </dgm:pt>
    <dgm:pt modelId="{849B2EF6-95C4-2941-8AE8-95022CFF4462}" type="pres">
      <dgm:prSet presAssocID="{92DFA8A9-DD57-1847-AD1B-A17C4DB33C87}" presName="vSp1" presStyleCnt="0"/>
      <dgm:spPr/>
    </dgm:pt>
    <dgm:pt modelId="{6294BED2-8FBC-D143-94AF-F7757514A40F}" type="pres">
      <dgm:prSet presAssocID="{92DFA8A9-DD57-1847-AD1B-A17C4DB33C87}" presName="simulatedConn" presStyleLbl="solidFgAcc1" presStyleIdx="0" presStyleCnt="2"/>
      <dgm:spPr/>
    </dgm:pt>
    <dgm:pt modelId="{854E8C8E-3A85-4E4D-AC11-1C7BB378E5EB}" type="pres">
      <dgm:prSet presAssocID="{92DFA8A9-DD57-1847-AD1B-A17C4DB33C87}" presName="vSp2" presStyleCnt="0"/>
      <dgm:spPr/>
    </dgm:pt>
    <dgm:pt modelId="{A1260A03-7C98-8A49-A3B8-64053823D72C}" type="pres">
      <dgm:prSet presAssocID="{92DFA8A9-DD57-1847-AD1B-A17C4DB33C87}" presName="sibTrans" presStyleCnt="0"/>
      <dgm:spPr/>
    </dgm:pt>
    <dgm:pt modelId="{9409CA0F-2F35-2849-94F6-D67CD6A2CEDB}" type="pres">
      <dgm:prSet presAssocID="{8E0A5675-641C-F34E-8C7F-C88834DB3E90}" presName="compositeNode" presStyleCnt="0">
        <dgm:presLayoutVars>
          <dgm:bulletEnabled val="1"/>
        </dgm:presLayoutVars>
      </dgm:prSet>
      <dgm:spPr/>
    </dgm:pt>
    <dgm:pt modelId="{27D5390E-15A3-0340-9FA3-D0CF8D518D01}" type="pres">
      <dgm:prSet presAssocID="{8E0A5675-641C-F34E-8C7F-C88834DB3E90}" presName="bgRect" presStyleLbl="node1" presStyleIdx="1" presStyleCnt="3"/>
      <dgm:spPr/>
      <dgm:t>
        <a:bodyPr/>
        <a:lstStyle/>
        <a:p>
          <a:endParaRPr lang="en-US"/>
        </a:p>
      </dgm:t>
    </dgm:pt>
    <dgm:pt modelId="{84029D19-CFE3-4648-8C73-263C927C69CF}" type="pres">
      <dgm:prSet presAssocID="{8E0A5675-641C-F34E-8C7F-C88834DB3E90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71A1F-53E6-B847-83C1-41F9F71DE805}" type="pres">
      <dgm:prSet presAssocID="{8E0A5675-641C-F34E-8C7F-C88834DB3E9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8BED-8C6A-DF4A-9E3C-E59ECC2CC7CC}" type="pres">
      <dgm:prSet presAssocID="{371930E2-0789-4646-98FB-67039ED48FFC}" presName="hSp" presStyleCnt="0"/>
      <dgm:spPr/>
    </dgm:pt>
    <dgm:pt modelId="{08E917CE-B0F3-5C4B-963E-F18DBA964DC6}" type="pres">
      <dgm:prSet presAssocID="{371930E2-0789-4646-98FB-67039ED48FFC}" presName="vProcSp" presStyleCnt="0"/>
      <dgm:spPr/>
    </dgm:pt>
    <dgm:pt modelId="{3154B841-893C-D543-86D5-279DE407CB44}" type="pres">
      <dgm:prSet presAssocID="{371930E2-0789-4646-98FB-67039ED48FFC}" presName="vSp1" presStyleCnt="0"/>
      <dgm:spPr/>
    </dgm:pt>
    <dgm:pt modelId="{A526D562-FABC-9747-944E-933E3636DD37}" type="pres">
      <dgm:prSet presAssocID="{371930E2-0789-4646-98FB-67039ED48FFC}" presName="simulatedConn" presStyleLbl="solidFgAcc1" presStyleIdx="1" presStyleCnt="2"/>
      <dgm:spPr/>
    </dgm:pt>
    <dgm:pt modelId="{FB7137E4-136E-5541-818A-486363DBA578}" type="pres">
      <dgm:prSet presAssocID="{371930E2-0789-4646-98FB-67039ED48FFC}" presName="vSp2" presStyleCnt="0"/>
      <dgm:spPr/>
    </dgm:pt>
    <dgm:pt modelId="{064F398B-A387-DD4D-92D0-E7CA771E27A1}" type="pres">
      <dgm:prSet presAssocID="{371930E2-0789-4646-98FB-67039ED48FFC}" presName="sibTrans" presStyleCnt="0"/>
      <dgm:spPr/>
    </dgm:pt>
    <dgm:pt modelId="{22CA26BB-DE72-A242-8B43-90EAE686F8D1}" type="pres">
      <dgm:prSet presAssocID="{816DA35F-C349-A64B-8005-3E8924A05D36}" presName="compositeNode" presStyleCnt="0">
        <dgm:presLayoutVars>
          <dgm:bulletEnabled val="1"/>
        </dgm:presLayoutVars>
      </dgm:prSet>
      <dgm:spPr/>
    </dgm:pt>
    <dgm:pt modelId="{A5EDF449-41DD-C14C-B9DA-AA1CA31F2C16}" type="pres">
      <dgm:prSet presAssocID="{816DA35F-C349-A64B-8005-3E8924A05D36}" presName="bgRect" presStyleLbl="node1" presStyleIdx="2" presStyleCnt="3"/>
      <dgm:spPr/>
      <dgm:t>
        <a:bodyPr/>
        <a:lstStyle/>
        <a:p>
          <a:endParaRPr lang="en-US"/>
        </a:p>
      </dgm:t>
    </dgm:pt>
    <dgm:pt modelId="{7494AEB0-124F-BB49-8273-D36FE6F706E8}" type="pres">
      <dgm:prSet presAssocID="{816DA35F-C349-A64B-8005-3E8924A05D36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636801-4EAF-6D47-83B5-6712B6BBA562}" type="pres">
      <dgm:prSet presAssocID="{816DA35F-C349-A64B-8005-3E8924A05D36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F7B26E-D971-144C-8816-A4191BC8515B}" srcId="{4E3170B1-FC41-7749-B9CC-63D5633DE983}" destId="{ACF9C52B-600B-C14C-9D44-E8AAE69A7AEA}" srcOrd="0" destOrd="0" parTransId="{FB8077B4-2303-F445-B305-B105FEEA66AF}" sibTransId="{C1783078-373A-E544-9459-859EC5D91F06}"/>
    <dgm:cxn modelId="{3E359121-38AB-B047-A034-AB9F4DA13FC5}" srcId="{428244D0-1FA0-E347-9DD1-CA0302B8EEB7}" destId="{816DA35F-C349-A64B-8005-3E8924A05D36}" srcOrd="2" destOrd="0" parTransId="{8F05C192-62F8-F640-B6DA-045F38C8063C}" sibTransId="{C60FD264-0AF3-0A4A-A4E1-A039C26FCE69}"/>
    <dgm:cxn modelId="{49406484-1646-B94F-8998-52F3FE6668BE}" type="presOf" srcId="{428244D0-1FA0-E347-9DD1-CA0302B8EEB7}" destId="{CE326D38-F950-9A4C-B0C0-F0F33A07DBF7}" srcOrd="0" destOrd="0" presId="urn:microsoft.com/office/officeart/2005/8/layout/hProcess7"/>
    <dgm:cxn modelId="{56DB5A60-A74D-2845-9140-0430EEC0F84E}" type="presOf" srcId="{4E3170B1-FC41-7749-B9CC-63D5633DE983}" destId="{334ABD66-BAF5-0048-B21E-0D8F4E4D93B2}" srcOrd="0" destOrd="0" presId="urn:microsoft.com/office/officeart/2005/8/layout/hProcess7"/>
    <dgm:cxn modelId="{9F051BAE-BA67-2E48-A19B-47775CC75681}" srcId="{428244D0-1FA0-E347-9DD1-CA0302B8EEB7}" destId="{4E3170B1-FC41-7749-B9CC-63D5633DE983}" srcOrd="0" destOrd="0" parTransId="{A52DA718-EBD0-184B-A2BA-1B9EE6667C66}" sibTransId="{92DFA8A9-DD57-1847-AD1B-A17C4DB33C87}"/>
    <dgm:cxn modelId="{3F552729-048D-3944-A35E-74F24C516DB3}" type="presOf" srcId="{816DA35F-C349-A64B-8005-3E8924A05D36}" destId="{7494AEB0-124F-BB49-8273-D36FE6F706E8}" srcOrd="1" destOrd="0" presId="urn:microsoft.com/office/officeart/2005/8/layout/hProcess7"/>
    <dgm:cxn modelId="{19CF2E96-D7D1-2144-810F-27E25BC56124}" srcId="{428244D0-1FA0-E347-9DD1-CA0302B8EEB7}" destId="{8E0A5675-641C-F34E-8C7F-C88834DB3E90}" srcOrd="1" destOrd="0" parTransId="{D57E0EC8-B131-A849-B04C-8C256090851E}" sibTransId="{371930E2-0789-4646-98FB-67039ED48FFC}"/>
    <dgm:cxn modelId="{0C8C744C-8563-4D46-B712-E1F699825AD9}" type="presOf" srcId="{F2E99F08-59E6-114E-905B-BB3AAA772EC6}" destId="{58636801-4EAF-6D47-83B5-6712B6BBA562}" srcOrd="0" destOrd="0" presId="urn:microsoft.com/office/officeart/2005/8/layout/hProcess7"/>
    <dgm:cxn modelId="{FAF131E6-9CD0-644D-B61A-92EE4096B1CA}" type="presOf" srcId="{4002411D-2638-354B-82F6-38768A459072}" destId="{A4F71A1F-53E6-B847-83C1-41F9F71DE805}" srcOrd="0" destOrd="0" presId="urn:microsoft.com/office/officeart/2005/8/layout/hProcess7"/>
    <dgm:cxn modelId="{5FC947E1-83A5-304D-8054-BB94FC4EB79E}" type="presOf" srcId="{ACF9C52B-600B-C14C-9D44-E8AAE69A7AEA}" destId="{D0149263-63F9-6741-85D1-9F00E294F1D2}" srcOrd="0" destOrd="0" presId="urn:microsoft.com/office/officeart/2005/8/layout/hProcess7"/>
    <dgm:cxn modelId="{BC95CF36-E7EF-AB41-BBFD-EBB5BABB8EFA}" type="presOf" srcId="{4E3170B1-FC41-7749-B9CC-63D5633DE983}" destId="{61758AB5-9708-BA44-9B5C-6A0AEBB3A13F}" srcOrd="1" destOrd="0" presId="urn:microsoft.com/office/officeart/2005/8/layout/hProcess7"/>
    <dgm:cxn modelId="{02C15F84-CB31-EC45-9D67-16D57DBFC193}" srcId="{816DA35F-C349-A64B-8005-3E8924A05D36}" destId="{F2E99F08-59E6-114E-905B-BB3AAA772EC6}" srcOrd="0" destOrd="0" parTransId="{4CC90736-407B-7B44-981D-DF2C2545657A}" sibTransId="{7BAD651C-355D-5A4A-8D6A-D69A013F26D5}"/>
    <dgm:cxn modelId="{D245F3DC-9FEC-174B-BB7A-9922AA786F1F}" type="presOf" srcId="{8E0A5675-641C-F34E-8C7F-C88834DB3E90}" destId="{27D5390E-15A3-0340-9FA3-D0CF8D518D01}" srcOrd="0" destOrd="0" presId="urn:microsoft.com/office/officeart/2005/8/layout/hProcess7"/>
    <dgm:cxn modelId="{7D3D0069-8B55-1840-8D7D-AF9503138E9C}" srcId="{8E0A5675-641C-F34E-8C7F-C88834DB3E90}" destId="{4002411D-2638-354B-82F6-38768A459072}" srcOrd="0" destOrd="0" parTransId="{1C7CFA5D-13B9-5347-90C2-509DC3803622}" sibTransId="{51C22887-48F8-F446-9D78-E1695024E0C4}"/>
    <dgm:cxn modelId="{9E8CF7DB-4BBD-2F47-AD26-F8501BDBDB1A}" type="presOf" srcId="{816DA35F-C349-A64B-8005-3E8924A05D36}" destId="{A5EDF449-41DD-C14C-B9DA-AA1CA31F2C16}" srcOrd="0" destOrd="0" presId="urn:microsoft.com/office/officeart/2005/8/layout/hProcess7"/>
    <dgm:cxn modelId="{3B8A4081-EF74-674B-B556-2605264F4791}" type="presOf" srcId="{8E0A5675-641C-F34E-8C7F-C88834DB3E90}" destId="{84029D19-CFE3-4648-8C73-263C927C69CF}" srcOrd="1" destOrd="0" presId="urn:microsoft.com/office/officeart/2005/8/layout/hProcess7"/>
    <dgm:cxn modelId="{B4088E72-D355-6D45-A451-D8E46014397E}" type="presParOf" srcId="{CE326D38-F950-9A4C-B0C0-F0F33A07DBF7}" destId="{69540A7C-DCB4-FB4C-A92B-83955AA74F96}" srcOrd="0" destOrd="0" presId="urn:microsoft.com/office/officeart/2005/8/layout/hProcess7"/>
    <dgm:cxn modelId="{B4AE879C-79CC-B34B-865D-A47D111AA267}" type="presParOf" srcId="{69540A7C-DCB4-FB4C-A92B-83955AA74F96}" destId="{334ABD66-BAF5-0048-B21E-0D8F4E4D93B2}" srcOrd="0" destOrd="0" presId="urn:microsoft.com/office/officeart/2005/8/layout/hProcess7"/>
    <dgm:cxn modelId="{C5A09073-58AB-B14C-9CAB-B3ED24DFB94B}" type="presParOf" srcId="{69540A7C-DCB4-FB4C-A92B-83955AA74F96}" destId="{61758AB5-9708-BA44-9B5C-6A0AEBB3A13F}" srcOrd="1" destOrd="0" presId="urn:microsoft.com/office/officeart/2005/8/layout/hProcess7"/>
    <dgm:cxn modelId="{7ECCF117-925C-DE4A-94FB-092404D9663A}" type="presParOf" srcId="{69540A7C-DCB4-FB4C-A92B-83955AA74F96}" destId="{D0149263-63F9-6741-85D1-9F00E294F1D2}" srcOrd="2" destOrd="0" presId="urn:microsoft.com/office/officeart/2005/8/layout/hProcess7"/>
    <dgm:cxn modelId="{D9244270-2F04-9E43-B3B8-6C6A8A2EFBF3}" type="presParOf" srcId="{CE326D38-F950-9A4C-B0C0-F0F33A07DBF7}" destId="{B2EC5CA1-DB05-A74A-865A-A55974930DF8}" srcOrd="1" destOrd="0" presId="urn:microsoft.com/office/officeart/2005/8/layout/hProcess7"/>
    <dgm:cxn modelId="{3F1B6334-D914-DB41-87A5-83156A5C9740}" type="presParOf" srcId="{CE326D38-F950-9A4C-B0C0-F0F33A07DBF7}" destId="{CE5EDDB5-E4E7-8D40-8F17-3B0B05B817A8}" srcOrd="2" destOrd="0" presId="urn:microsoft.com/office/officeart/2005/8/layout/hProcess7"/>
    <dgm:cxn modelId="{ADA99ED9-8D47-4848-ADD6-1FABD2918E5D}" type="presParOf" srcId="{CE5EDDB5-E4E7-8D40-8F17-3B0B05B817A8}" destId="{849B2EF6-95C4-2941-8AE8-95022CFF4462}" srcOrd="0" destOrd="0" presId="urn:microsoft.com/office/officeart/2005/8/layout/hProcess7"/>
    <dgm:cxn modelId="{57307F66-9A6C-CF4C-9FDE-00D27C0604EF}" type="presParOf" srcId="{CE5EDDB5-E4E7-8D40-8F17-3B0B05B817A8}" destId="{6294BED2-8FBC-D143-94AF-F7757514A40F}" srcOrd="1" destOrd="0" presId="urn:microsoft.com/office/officeart/2005/8/layout/hProcess7"/>
    <dgm:cxn modelId="{83F3E11F-799C-0845-90B2-7203EF5013B0}" type="presParOf" srcId="{CE5EDDB5-E4E7-8D40-8F17-3B0B05B817A8}" destId="{854E8C8E-3A85-4E4D-AC11-1C7BB378E5EB}" srcOrd="2" destOrd="0" presId="urn:microsoft.com/office/officeart/2005/8/layout/hProcess7"/>
    <dgm:cxn modelId="{F5675DF8-BD10-1C44-A139-034068C0185E}" type="presParOf" srcId="{CE326D38-F950-9A4C-B0C0-F0F33A07DBF7}" destId="{A1260A03-7C98-8A49-A3B8-64053823D72C}" srcOrd="3" destOrd="0" presId="urn:microsoft.com/office/officeart/2005/8/layout/hProcess7"/>
    <dgm:cxn modelId="{0DED8536-25BA-9543-99C4-7DD8A62B8EEC}" type="presParOf" srcId="{CE326D38-F950-9A4C-B0C0-F0F33A07DBF7}" destId="{9409CA0F-2F35-2849-94F6-D67CD6A2CEDB}" srcOrd="4" destOrd="0" presId="urn:microsoft.com/office/officeart/2005/8/layout/hProcess7"/>
    <dgm:cxn modelId="{7071AEB3-0850-3B40-ACF1-D5FCEA4059DB}" type="presParOf" srcId="{9409CA0F-2F35-2849-94F6-D67CD6A2CEDB}" destId="{27D5390E-15A3-0340-9FA3-D0CF8D518D01}" srcOrd="0" destOrd="0" presId="urn:microsoft.com/office/officeart/2005/8/layout/hProcess7"/>
    <dgm:cxn modelId="{E13C25DF-B71E-024A-8C71-E0E459C48AAF}" type="presParOf" srcId="{9409CA0F-2F35-2849-94F6-D67CD6A2CEDB}" destId="{84029D19-CFE3-4648-8C73-263C927C69CF}" srcOrd="1" destOrd="0" presId="urn:microsoft.com/office/officeart/2005/8/layout/hProcess7"/>
    <dgm:cxn modelId="{67B018DD-4404-4346-AE60-1423AE9260BC}" type="presParOf" srcId="{9409CA0F-2F35-2849-94F6-D67CD6A2CEDB}" destId="{A4F71A1F-53E6-B847-83C1-41F9F71DE805}" srcOrd="2" destOrd="0" presId="urn:microsoft.com/office/officeart/2005/8/layout/hProcess7"/>
    <dgm:cxn modelId="{84B2909E-6F3B-B24D-937D-5BFCC137843D}" type="presParOf" srcId="{CE326D38-F950-9A4C-B0C0-F0F33A07DBF7}" destId="{C0908BED-8C6A-DF4A-9E3C-E59ECC2CC7CC}" srcOrd="5" destOrd="0" presId="urn:microsoft.com/office/officeart/2005/8/layout/hProcess7"/>
    <dgm:cxn modelId="{BE92987E-13B4-C540-9EAB-91BEFBF87A5E}" type="presParOf" srcId="{CE326D38-F950-9A4C-B0C0-F0F33A07DBF7}" destId="{08E917CE-B0F3-5C4B-963E-F18DBA964DC6}" srcOrd="6" destOrd="0" presId="urn:microsoft.com/office/officeart/2005/8/layout/hProcess7"/>
    <dgm:cxn modelId="{0575B609-70D5-E84A-B4B0-F96EB2859F95}" type="presParOf" srcId="{08E917CE-B0F3-5C4B-963E-F18DBA964DC6}" destId="{3154B841-893C-D543-86D5-279DE407CB44}" srcOrd="0" destOrd="0" presId="urn:microsoft.com/office/officeart/2005/8/layout/hProcess7"/>
    <dgm:cxn modelId="{5192F112-18FC-2545-8BB7-7DE2A5C928C7}" type="presParOf" srcId="{08E917CE-B0F3-5C4B-963E-F18DBA964DC6}" destId="{A526D562-FABC-9747-944E-933E3636DD37}" srcOrd="1" destOrd="0" presId="urn:microsoft.com/office/officeart/2005/8/layout/hProcess7"/>
    <dgm:cxn modelId="{35EF3A6C-58D8-1643-84F9-09541683C4E1}" type="presParOf" srcId="{08E917CE-B0F3-5C4B-963E-F18DBA964DC6}" destId="{FB7137E4-136E-5541-818A-486363DBA578}" srcOrd="2" destOrd="0" presId="urn:microsoft.com/office/officeart/2005/8/layout/hProcess7"/>
    <dgm:cxn modelId="{19DDB7C8-3F88-5F49-B8CB-AC8E51FDFB52}" type="presParOf" srcId="{CE326D38-F950-9A4C-B0C0-F0F33A07DBF7}" destId="{064F398B-A387-DD4D-92D0-E7CA771E27A1}" srcOrd="7" destOrd="0" presId="urn:microsoft.com/office/officeart/2005/8/layout/hProcess7"/>
    <dgm:cxn modelId="{992F038F-7A13-6A46-AA8D-AF7701A2545B}" type="presParOf" srcId="{CE326D38-F950-9A4C-B0C0-F0F33A07DBF7}" destId="{22CA26BB-DE72-A242-8B43-90EAE686F8D1}" srcOrd="8" destOrd="0" presId="urn:microsoft.com/office/officeart/2005/8/layout/hProcess7"/>
    <dgm:cxn modelId="{EC03144B-53E0-4A4F-A2CE-9B132A430194}" type="presParOf" srcId="{22CA26BB-DE72-A242-8B43-90EAE686F8D1}" destId="{A5EDF449-41DD-C14C-B9DA-AA1CA31F2C16}" srcOrd="0" destOrd="0" presId="urn:microsoft.com/office/officeart/2005/8/layout/hProcess7"/>
    <dgm:cxn modelId="{F5B8CF3D-7C9F-F64E-8399-45930344B222}" type="presParOf" srcId="{22CA26BB-DE72-A242-8B43-90EAE686F8D1}" destId="{7494AEB0-124F-BB49-8273-D36FE6F706E8}" srcOrd="1" destOrd="0" presId="urn:microsoft.com/office/officeart/2005/8/layout/hProcess7"/>
    <dgm:cxn modelId="{902C3F84-6AAA-2F49-B956-EF8497CD2EDD}" type="presParOf" srcId="{22CA26BB-DE72-A242-8B43-90EAE686F8D1}" destId="{58636801-4EAF-6D47-83B5-6712B6BBA56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244D0-1FA0-E347-9DD1-CA0302B8EEB7}" type="doc">
      <dgm:prSet loTypeId="urn:microsoft.com/office/officeart/2005/8/layout/hProcess7" loCatId="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E3170B1-FC41-7749-B9CC-63D5633DE983}">
      <dgm:prSet phldrT="[Text]" phldr="1"/>
      <dgm:spPr/>
      <dgm:t>
        <a:bodyPr/>
        <a:lstStyle/>
        <a:p>
          <a:endParaRPr lang="en-US" dirty="0"/>
        </a:p>
      </dgm:t>
    </dgm:pt>
    <dgm:pt modelId="{A52DA718-EBD0-184B-A2BA-1B9EE6667C66}" type="parTrans" cxnId="{9F051BAE-BA67-2E48-A19B-47775CC75681}">
      <dgm:prSet/>
      <dgm:spPr/>
      <dgm:t>
        <a:bodyPr/>
        <a:lstStyle/>
        <a:p>
          <a:endParaRPr lang="en-US"/>
        </a:p>
      </dgm:t>
    </dgm:pt>
    <dgm:pt modelId="{92DFA8A9-DD57-1847-AD1B-A17C4DB33C87}" type="sibTrans" cxnId="{9F051BAE-BA67-2E48-A19B-47775CC75681}">
      <dgm:prSet/>
      <dgm:spPr/>
      <dgm:t>
        <a:bodyPr/>
        <a:lstStyle/>
        <a:p>
          <a:endParaRPr lang="en-US"/>
        </a:p>
      </dgm:t>
    </dgm:pt>
    <dgm:pt modelId="{ACF9C52B-600B-C14C-9D44-E8AAE69A7AEA}">
      <dgm:prSet phldrT="[Text]"/>
      <dgm:spPr/>
      <dgm:t>
        <a:bodyPr/>
        <a:lstStyle/>
        <a:p>
          <a:r>
            <a:rPr lang="en-US" dirty="0" smtClean="0"/>
            <a:t>Topographical land survey with crop report  </a:t>
          </a:r>
        </a:p>
        <a:p>
          <a:endParaRPr lang="en-US" dirty="0"/>
        </a:p>
      </dgm:t>
    </dgm:pt>
    <dgm:pt modelId="{FB8077B4-2303-F445-B305-B105FEEA66AF}" type="parTrans" cxnId="{F8F7B26E-D971-144C-8816-A4191BC8515B}">
      <dgm:prSet/>
      <dgm:spPr/>
      <dgm:t>
        <a:bodyPr/>
        <a:lstStyle/>
        <a:p>
          <a:endParaRPr lang="en-US"/>
        </a:p>
      </dgm:t>
    </dgm:pt>
    <dgm:pt modelId="{C1783078-373A-E544-9459-859EC5D91F06}" type="sibTrans" cxnId="{F8F7B26E-D971-144C-8816-A4191BC8515B}">
      <dgm:prSet/>
      <dgm:spPr/>
      <dgm:t>
        <a:bodyPr/>
        <a:lstStyle/>
        <a:p>
          <a:endParaRPr lang="en-US"/>
        </a:p>
      </dgm:t>
    </dgm:pt>
    <dgm:pt modelId="{8E0A5675-641C-F34E-8C7F-C88834DB3E90}">
      <dgm:prSet phldrT="[Text]" phldr="1"/>
      <dgm:spPr/>
      <dgm:t>
        <a:bodyPr/>
        <a:lstStyle/>
        <a:p>
          <a:endParaRPr lang="en-US" dirty="0"/>
        </a:p>
      </dgm:t>
    </dgm:pt>
    <dgm:pt modelId="{D57E0EC8-B131-A849-B04C-8C256090851E}" type="parTrans" cxnId="{19CF2E96-D7D1-2144-810F-27E25BC56124}">
      <dgm:prSet/>
      <dgm:spPr/>
      <dgm:t>
        <a:bodyPr/>
        <a:lstStyle/>
        <a:p>
          <a:endParaRPr lang="en-US"/>
        </a:p>
      </dgm:t>
    </dgm:pt>
    <dgm:pt modelId="{371930E2-0789-4646-98FB-67039ED48FFC}" type="sibTrans" cxnId="{19CF2E96-D7D1-2144-810F-27E25BC56124}">
      <dgm:prSet/>
      <dgm:spPr/>
      <dgm:t>
        <a:bodyPr/>
        <a:lstStyle/>
        <a:p>
          <a:endParaRPr lang="en-US"/>
        </a:p>
      </dgm:t>
    </dgm:pt>
    <dgm:pt modelId="{4002411D-2638-354B-82F6-38768A459072}">
      <dgm:prSet phldrT="[Text]"/>
      <dgm:spPr/>
      <dgm:t>
        <a:bodyPr/>
        <a:lstStyle/>
        <a:p>
          <a:r>
            <a:rPr lang="en-US" dirty="0" smtClean="0"/>
            <a:t>Crop survey by land type</a:t>
          </a:r>
        </a:p>
        <a:p>
          <a:endParaRPr lang="en-US" dirty="0" smtClean="0"/>
        </a:p>
        <a:p>
          <a:r>
            <a:rPr lang="en-US" dirty="0" smtClean="0"/>
            <a:t>=</a:t>
          </a:r>
        </a:p>
        <a:p>
          <a:r>
            <a:rPr lang="en-US" dirty="0" err="1" smtClean="0">
              <a:latin typeface="IFAO-Grec Unicode"/>
              <a:cs typeface="IFAO-Grec Unicode"/>
            </a:rPr>
            <a:t>κ</a:t>
          </a:r>
          <a:r>
            <a:rPr lang="en-US" dirty="0" smtClean="0">
              <a:latin typeface="IFAO-Grec Unicode"/>
              <a:cs typeface="IFAO-Grec Unicode"/>
            </a:rPr>
            <a:t>α</a:t>
          </a:r>
          <a:r>
            <a:rPr lang="en-US" dirty="0" err="1" smtClean="0">
              <a:latin typeface="IFAO-Grec Unicode"/>
              <a:cs typeface="IFAO-Grec Unicode"/>
            </a:rPr>
            <a:t>τὰ</a:t>
          </a:r>
          <a:r>
            <a:rPr lang="en-US" dirty="0" smtClean="0">
              <a:latin typeface="IFAO-Grec Unicode"/>
              <a:cs typeface="IFAO-Grec Unicode"/>
            </a:rPr>
            <a:t> </a:t>
          </a:r>
          <a:r>
            <a:rPr lang="en-US" dirty="0" err="1" smtClean="0">
              <a:latin typeface="IFAO-Grec Unicode"/>
              <a:cs typeface="IFAO-Grec Unicode"/>
            </a:rPr>
            <a:t>φύλλον</a:t>
          </a:r>
          <a:r>
            <a:rPr lang="en-US" dirty="0" smtClean="0">
              <a:latin typeface="IFAO-Grec Unicode"/>
              <a:cs typeface="IFAO-Grec Unicode"/>
            </a:rPr>
            <a:t> </a:t>
          </a:r>
        </a:p>
        <a:p>
          <a:endParaRPr lang="en-US" dirty="0" smtClean="0">
            <a:latin typeface="IFAO-Grec Unicode"/>
            <a:cs typeface="IFAO-Grec Unicode"/>
          </a:endParaRPr>
        </a:p>
        <a:p>
          <a:r>
            <a:rPr lang="en-US" dirty="0" smtClean="0">
              <a:solidFill>
                <a:srgbClr val="FF0000"/>
              </a:solidFill>
            </a:rPr>
            <a:t>Village level</a:t>
          </a:r>
          <a:endParaRPr lang="en-US" dirty="0">
            <a:solidFill>
              <a:srgbClr val="FF0000"/>
            </a:solidFill>
            <a:latin typeface="IFAO-Grec Unicode"/>
            <a:cs typeface="IFAO-Grec Unicode"/>
          </a:endParaRPr>
        </a:p>
      </dgm:t>
    </dgm:pt>
    <dgm:pt modelId="{1C7CFA5D-13B9-5347-90C2-509DC3803622}" type="parTrans" cxnId="{7D3D0069-8B55-1840-8D7D-AF9503138E9C}">
      <dgm:prSet/>
      <dgm:spPr/>
      <dgm:t>
        <a:bodyPr/>
        <a:lstStyle/>
        <a:p>
          <a:endParaRPr lang="en-US"/>
        </a:p>
      </dgm:t>
    </dgm:pt>
    <dgm:pt modelId="{51C22887-48F8-F446-9D78-E1695024E0C4}" type="sibTrans" cxnId="{7D3D0069-8B55-1840-8D7D-AF9503138E9C}">
      <dgm:prSet/>
      <dgm:spPr/>
      <dgm:t>
        <a:bodyPr/>
        <a:lstStyle/>
        <a:p>
          <a:endParaRPr lang="en-US"/>
        </a:p>
      </dgm:t>
    </dgm:pt>
    <dgm:pt modelId="{F2E99F08-59E6-114E-905B-BB3AAA772EC6}">
      <dgm:prSet phldrT="[Text]"/>
      <dgm:spPr/>
      <dgm:t>
        <a:bodyPr/>
        <a:lstStyle/>
        <a:p>
          <a:endParaRPr lang="en-US" dirty="0"/>
        </a:p>
      </dgm:t>
    </dgm:pt>
    <dgm:pt modelId="{4CC90736-407B-7B44-981D-DF2C2545657A}" type="parTrans" cxnId="{02C15F84-CB31-EC45-9D67-16D57DBFC193}">
      <dgm:prSet/>
      <dgm:spPr/>
      <dgm:t>
        <a:bodyPr/>
        <a:lstStyle/>
        <a:p>
          <a:endParaRPr lang="en-US"/>
        </a:p>
      </dgm:t>
    </dgm:pt>
    <dgm:pt modelId="{7BAD651C-355D-5A4A-8D6A-D69A013F26D5}" type="sibTrans" cxnId="{02C15F84-CB31-EC45-9D67-16D57DBFC193}">
      <dgm:prSet/>
      <dgm:spPr/>
      <dgm:t>
        <a:bodyPr/>
        <a:lstStyle/>
        <a:p>
          <a:endParaRPr lang="en-US"/>
        </a:p>
      </dgm:t>
    </dgm:pt>
    <dgm:pt modelId="{C62498C4-307B-1148-A99B-55DC9D683588}">
      <dgm:prSet/>
      <dgm:spPr/>
      <dgm:t>
        <a:bodyPr/>
        <a:lstStyle/>
        <a:p>
          <a:endParaRPr lang="en-US" dirty="0"/>
        </a:p>
      </dgm:t>
    </dgm:pt>
    <dgm:pt modelId="{F83C9F31-C941-6F4C-93AD-710F7D250615}" type="parTrans" cxnId="{FAF41DF1-2CC1-6D49-8641-482AA53E7694}">
      <dgm:prSet/>
      <dgm:spPr/>
      <dgm:t>
        <a:bodyPr/>
        <a:lstStyle/>
        <a:p>
          <a:endParaRPr lang="en-US"/>
        </a:p>
      </dgm:t>
    </dgm:pt>
    <dgm:pt modelId="{8A6A2AA7-4C99-B64D-B874-42BF96BD0AD3}" type="sibTrans" cxnId="{FAF41DF1-2CC1-6D49-8641-482AA53E7694}">
      <dgm:prSet/>
      <dgm:spPr/>
      <dgm:t>
        <a:bodyPr/>
        <a:lstStyle/>
        <a:p>
          <a:endParaRPr lang="en-US"/>
        </a:p>
      </dgm:t>
    </dgm:pt>
    <dgm:pt modelId="{CE326D38-F950-9A4C-B0C0-F0F33A07DBF7}" type="pres">
      <dgm:prSet presAssocID="{428244D0-1FA0-E347-9DD1-CA0302B8EE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540A7C-DCB4-FB4C-A92B-83955AA74F96}" type="pres">
      <dgm:prSet presAssocID="{4E3170B1-FC41-7749-B9CC-63D5633DE98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ABD66-BAF5-0048-B21E-0D8F4E4D93B2}" type="pres">
      <dgm:prSet presAssocID="{4E3170B1-FC41-7749-B9CC-63D5633DE983}" presName="bgRect" presStyleLbl="node1" presStyleIdx="0" presStyleCnt="4"/>
      <dgm:spPr/>
      <dgm:t>
        <a:bodyPr/>
        <a:lstStyle/>
        <a:p>
          <a:endParaRPr lang="en-US"/>
        </a:p>
      </dgm:t>
    </dgm:pt>
    <dgm:pt modelId="{61758AB5-9708-BA44-9B5C-6A0AEBB3A13F}" type="pres">
      <dgm:prSet presAssocID="{4E3170B1-FC41-7749-B9CC-63D5633DE983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49263-63F9-6741-85D1-9F00E294F1D2}" type="pres">
      <dgm:prSet presAssocID="{4E3170B1-FC41-7749-B9CC-63D5633DE983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C5CA1-DB05-A74A-865A-A55974930DF8}" type="pres">
      <dgm:prSet presAssocID="{92DFA8A9-DD57-1847-AD1B-A17C4DB33C87}" presName="hSp" presStyleCnt="0"/>
      <dgm:spPr/>
      <dgm:t>
        <a:bodyPr/>
        <a:lstStyle/>
        <a:p>
          <a:endParaRPr lang="en-US"/>
        </a:p>
      </dgm:t>
    </dgm:pt>
    <dgm:pt modelId="{CE5EDDB5-E4E7-8D40-8F17-3B0B05B817A8}" type="pres">
      <dgm:prSet presAssocID="{92DFA8A9-DD57-1847-AD1B-A17C4DB33C87}" presName="vProcSp" presStyleCnt="0"/>
      <dgm:spPr/>
      <dgm:t>
        <a:bodyPr/>
        <a:lstStyle/>
        <a:p>
          <a:endParaRPr lang="en-US"/>
        </a:p>
      </dgm:t>
    </dgm:pt>
    <dgm:pt modelId="{849B2EF6-95C4-2941-8AE8-95022CFF4462}" type="pres">
      <dgm:prSet presAssocID="{92DFA8A9-DD57-1847-AD1B-A17C4DB33C87}" presName="vSp1" presStyleCnt="0"/>
      <dgm:spPr/>
      <dgm:t>
        <a:bodyPr/>
        <a:lstStyle/>
        <a:p>
          <a:endParaRPr lang="en-US"/>
        </a:p>
      </dgm:t>
    </dgm:pt>
    <dgm:pt modelId="{6294BED2-8FBC-D143-94AF-F7757514A40F}" type="pres">
      <dgm:prSet presAssocID="{92DFA8A9-DD57-1847-AD1B-A17C4DB33C87}" presName="simulatedConn" presStyleLbl="solidFgAcc1" presStyleIdx="0" presStyleCnt="3"/>
      <dgm:spPr/>
      <dgm:t>
        <a:bodyPr/>
        <a:lstStyle/>
        <a:p>
          <a:endParaRPr lang="en-US"/>
        </a:p>
      </dgm:t>
    </dgm:pt>
    <dgm:pt modelId="{854E8C8E-3A85-4E4D-AC11-1C7BB378E5EB}" type="pres">
      <dgm:prSet presAssocID="{92DFA8A9-DD57-1847-AD1B-A17C4DB33C87}" presName="vSp2" presStyleCnt="0"/>
      <dgm:spPr/>
      <dgm:t>
        <a:bodyPr/>
        <a:lstStyle/>
        <a:p>
          <a:endParaRPr lang="en-US"/>
        </a:p>
      </dgm:t>
    </dgm:pt>
    <dgm:pt modelId="{A1260A03-7C98-8A49-A3B8-64053823D72C}" type="pres">
      <dgm:prSet presAssocID="{92DFA8A9-DD57-1847-AD1B-A17C4DB33C87}" presName="sibTrans" presStyleCnt="0"/>
      <dgm:spPr/>
      <dgm:t>
        <a:bodyPr/>
        <a:lstStyle/>
        <a:p>
          <a:endParaRPr lang="en-US"/>
        </a:p>
      </dgm:t>
    </dgm:pt>
    <dgm:pt modelId="{9409CA0F-2F35-2849-94F6-D67CD6A2CEDB}" type="pres">
      <dgm:prSet presAssocID="{8E0A5675-641C-F34E-8C7F-C88834DB3E9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D5390E-15A3-0340-9FA3-D0CF8D518D01}" type="pres">
      <dgm:prSet presAssocID="{8E0A5675-641C-F34E-8C7F-C88834DB3E90}" presName="bgRect" presStyleLbl="node1" presStyleIdx="1" presStyleCnt="4"/>
      <dgm:spPr/>
      <dgm:t>
        <a:bodyPr/>
        <a:lstStyle/>
        <a:p>
          <a:endParaRPr lang="en-US"/>
        </a:p>
      </dgm:t>
    </dgm:pt>
    <dgm:pt modelId="{84029D19-CFE3-4648-8C73-263C927C69CF}" type="pres">
      <dgm:prSet presAssocID="{8E0A5675-641C-F34E-8C7F-C88834DB3E90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71A1F-53E6-B847-83C1-41F9F71DE805}" type="pres">
      <dgm:prSet presAssocID="{8E0A5675-641C-F34E-8C7F-C88834DB3E90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08BED-8C6A-DF4A-9E3C-E59ECC2CC7CC}" type="pres">
      <dgm:prSet presAssocID="{371930E2-0789-4646-98FB-67039ED48FFC}" presName="hSp" presStyleCnt="0"/>
      <dgm:spPr/>
      <dgm:t>
        <a:bodyPr/>
        <a:lstStyle/>
        <a:p>
          <a:endParaRPr lang="en-US"/>
        </a:p>
      </dgm:t>
    </dgm:pt>
    <dgm:pt modelId="{08E917CE-B0F3-5C4B-963E-F18DBA964DC6}" type="pres">
      <dgm:prSet presAssocID="{371930E2-0789-4646-98FB-67039ED48FFC}" presName="vProcSp" presStyleCnt="0"/>
      <dgm:spPr/>
      <dgm:t>
        <a:bodyPr/>
        <a:lstStyle/>
        <a:p>
          <a:endParaRPr lang="en-US"/>
        </a:p>
      </dgm:t>
    </dgm:pt>
    <dgm:pt modelId="{3154B841-893C-D543-86D5-279DE407CB44}" type="pres">
      <dgm:prSet presAssocID="{371930E2-0789-4646-98FB-67039ED48FFC}" presName="vSp1" presStyleCnt="0"/>
      <dgm:spPr/>
      <dgm:t>
        <a:bodyPr/>
        <a:lstStyle/>
        <a:p>
          <a:endParaRPr lang="en-US"/>
        </a:p>
      </dgm:t>
    </dgm:pt>
    <dgm:pt modelId="{A526D562-FABC-9747-944E-933E3636DD37}" type="pres">
      <dgm:prSet presAssocID="{371930E2-0789-4646-98FB-67039ED48FFC}" presName="simulatedConn" presStyleLbl="solidFgAcc1" presStyleIdx="1" presStyleCnt="3"/>
      <dgm:spPr/>
      <dgm:t>
        <a:bodyPr/>
        <a:lstStyle/>
        <a:p>
          <a:endParaRPr lang="en-US"/>
        </a:p>
      </dgm:t>
    </dgm:pt>
    <dgm:pt modelId="{FB7137E4-136E-5541-818A-486363DBA578}" type="pres">
      <dgm:prSet presAssocID="{371930E2-0789-4646-98FB-67039ED48FFC}" presName="vSp2" presStyleCnt="0"/>
      <dgm:spPr/>
      <dgm:t>
        <a:bodyPr/>
        <a:lstStyle/>
        <a:p>
          <a:endParaRPr lang="en-US"/>
        </a:p>
      </dgm:t>
    </dgm:pt>
    <dgm:pt modelId="{064F398B-A387-DD4D-92D0-E7CA771E27A1}" type="pres">
      <dgm:prSet presAssocID="{371930E2-0789-4646-98FB-67039ED48FFC}" presName="sibTrans" presStyleCnt="0"/>
      <dgm:spPr/>
      <dgm:t>
        <a:bodyPr/>
        <a:lstStyle/>
        <a:p>
          <a:endParaRPr lang="en-US"/>
        </a:p>
      </dgm:t>
    </dgm:pt>
    <dgm:pt modelId="{6F74442E-8554-6842-B4C9-DCEE1247C31D}" type="pres">
      <dgm:prSet presAssocID="{F2E99F08-59E6-114E-905B-BB3AAA772EC6}" presName="compositeNode" presStyleCnt="0">
        <dgm:presLayoutVars>
          <dgm:bulletEnabled val="1"/>
        </dgm:presLayoutVars>
      </dgm:prSet>
      <dgm:spPr/>
    </dgm:pt>
    <dgm:pt modelId="{8EC55996-D8A1-4849-BCF0-77BF207A88F5}" type="pres">
      <dgm:prSet presAssocID="{F2E99F08-59E6-114E-905B-BB3AAA772EC6}" presName="bgRect" presStyleLbl="node1" presStyleIdx="2" presStyleCnt="4"/>
      <dgm:spPr/>
      <dgm:t>
        <a:bodyPr/>
        <a:lstStyle/>
        <a:p>
          <a:endParaRPr lang="en-US"/>
        </a:p>
      </dgm:t>
    </dgm:pt>
    <dgm:pt modelId="{53721DA4-F3BF-114A-B002-3A7A9B09A1AB}" type="pres">
      <dgm:prSet presAssocID="{F2E99F08-59E6-114E-905B-BB3AAA772EC6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84480-52BC-364D-9854-CE2F595182E9}" type="pres">
      <dgm:prSet presAssocID="{7BAD651C-355D-5A4A-8D6A-D69A013F26D5}" presName="hSp" presStyleCnt="0"/>
      <dgm:spPr/>
    </dgm:pt>
    <dgm:pt modelId="{383C3C9A-12C6-A641-900F-47B6B33A395A}" type="pres">
      <dgm:prSet presAssocID="{7BAD651C-355D-5A4A-8D6A-D69A013F26D5}" presName="vProcSp" presStyleCnt="0"/>
      <dgm:spPr/>
    </dgm:pt>
    <dgm:pt modelId="{97CFF4FE-FB7C-FA4D-9419-7BA83B233B8B}" type="pres">
      <dgm:prSet presAssocID="{7BAD651C-355D-5A4A-8D6A-D69A013F26D5}" presName="vSp1" presStyleCnt="0"/>
      <dgm:spPr/>
    </dgm:pt>
    <dgm:pt modelId="{044A2B21-C045-A947-B90C-102C884DBC14}" type="pres">
      <dgm:prSet presAssocID="{7BAD651C-355D-5A4A-8D6A-D69A013F26D5}" presName="simulatedConn" presStyleLbl="solidFgAcc1" presStyleIdx="2" presStyleCnt="3"/>
      <dgm:spPr/>
    </dgm:pt>
    <dgm:pt modelId="{99736A09-C329-BC4D-90CF-3759B9F844BE}" type="pres">
      <dgm:prSet presAssocID="{7BAD651C-355D-5A4A-8D6A-D69A013F26D5}" presName="vSp2" presStyleCnt="0"/>
      <dgm:spPr/>
    </dgm:pt>
    <dgm:pt modelId="{6B83972A-6EE3-B840-B864-F14251D09893}" type="pres">
      <dgm:prSet presAssocID="{7BAD651C-355D-5A4A-8D6A-D69A013F26D5}" presName="sibTrans" presStyleCnt="0"/>
      <dgm:spPr/>
    </dgm:pt>
    <dgm:pt modelId="{B538A364-87B7-904C-8741-B331F030F12A}" type="pres">
      <dgm:prSet presAssocID="{C62498C4-307B-1148-A99B-55DC9D683588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4876F-0255-5844-87BC-2BD8FE457F62}" type="pres">
      <dgm:prSet presAssocID="{C62498C4-307B-1148-A99B-55DC9D683588}" presName="bgRect" presStyleLbl="node1" presStyleIdx="3" presStyleCnt="4"/>
      <dgm:spPr/>
      <dgm:t>
        <a:bodyPr/>
        <a:lstStyle/>
        <a:p>
          <a:endParaRPr lang="en-US"/>
        </a:p>
      </dgm:t>
    </dgm:pt>
    <dgm:pt modelId="{92064EA6-9A97-9A4D-8714-568941ECB2B2}" type="pres">
      <dgm:prSet presAssocID="{C62498C4-307B-1148-A99B-55DC9D683588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863089-44A7-5B4E-AA3C-11850C8548D9}" type="presOf" srcId="{4E3170B1-FC41-7749-B9CC-63D5633DE983}" destId="{61758AB5-9708-BA44-9B5C-6A0AEBB3A13F}" srcOrd="1" destOrd="0" presId="urn:microsoft.com/office/officeart/2005/8/layout/hProcess7"/>
    <dgm:cxn modelId="{19CF2E96-D7D1-2144-810F-27E25BC56124}" srcId="{428244D0-1FA0-E347-9DD1-CA0302B8EEB7}" destId="{8E0A5675-641C-F34E-8C7F-C88834DB3E90}" srcOrd="1" destOrd="0" parTransId="{D57E0EC8-B131-A849-B04C-8C256090851E}" sibTransId="{371930E2-0789-4646-98FB-67039ED48FFC}"/>
    <dgm:cxn modelId="{7D3D0069-8B55-1840-8D7D-AF9503138E9C}" srcId="{8E0A5675-641C-F34E-8C7F-C88834DB3E90}" destId="{4002411D-2638-354B-82F6-38768A459072}" srcOrd="0" destOrd="0" parTransId="{1C7CFA5D-13B9-5347-90C2-509DC3803622}" sibTransId="{51C22887-48F8-F446-9D78-E1695024E0C4}"/>
    <dgm:cxn modelId="{02C15F84-CB31-EC45-9D67-16D57DBFC193}" srcId="{428244D0-1FA0-E347-9DD1-CA0302B8EEB7}" destId="{F2E99F08-59E6-114E-905B-BB3AAA772EC6}" srcOrd="2" destOrd="0" parTransId="{4CC90736-407B-7B44-981D-DF2C2545657A}" sibTransId="{7BAD651C-355D-5A4A-8D6A-D69A013F26D5}"/>
    <dgm:cxn modelId="{4525560C-248F-2149-B3D6-65EBE304B887}" type="presOf" srcId="{4002411D-2638-354B-82F6-38768A459072}" destId="{A4F71A1F-53E6-B847-83C1-41F9F71DE805}" srcOrd="0" destOrd="0" presId="urn:microsoft.com/office/officeart/2005/8/layout/hProcess7"/>
    <dgm:cxn modelId="{A96F655D-B9F9-8D43-BB42-F214279DCEC8}" type="presOf" srcId="{F2E99F08-59E6-114E-905B-BB3AAA772EC6}" destId="{53721DA4-F3BF-114A-B002-3A7A9B09A1AB}" srcOrd="1" destOrd="0" presId="urn:microsoft.com/office/officeart/2005/8/layout/hProcess7"/>
    <dgm:cxn modelId="{F8F7B26E-D971-144C-8816-A4191BC8515B}" srcId="{4E3170B1-FC41-7749-B9CC-63D5633DE983}" destId="{ACF9C52B-600B-C14C-9D44-E8AAE69A7AEA}" srcOrd="0" destOrd="0" parTransId="{FB8077B4-2303-F445-B305-B105FEEA66AF}" sibTransId="{C1783078-373A-E544-9459-859EC5D91F06}"/>
    <dgm:cxn modelId="{A5F6A5A6-4114-7547-9894-B496098E1E73}" type="presOf" srcId="{ACF9C52B-600B-C14C-9D44-E8AAE69A7AEA}" destId="{D0149263-63F9-6741-85D1-9F00E294F1D2}" srcOrd="0" destOrd="0" presId="urn:microsoft.com/office/officeart/2005/8/layout/hProcess7"/>
    <dgm:cxn modelId="{5723B487-82C1-484B-A0F5-65FFB02161C9}" type="presOf" srcId="{C62498C4-307B-1148-A99B-55DC9D683588}" destId="{C734876F-0255-5844-87BC-2BD8FE457F62}" srcOrd="0" destOrd="0" presId="urn:microsoft.com/office/officeart/2005/8/layout/hProcess7"/>
    <dgm:cxn modelId="{524C4830-4B7E-7640-A37B-8DC7ACE99F83}" type="presOf" srcId="{4E3170B1-FC41-7749-B9CC-63D5633DE983}" destId="{334ABD66-BAF5-0048-B21E-0D8F4E4D93B2}" srcOrd="0" destOrd="0" presId="urn:microsoft.com/office/officeart/2005/8/layout/hProcess7"/>
    <dgm:cxn modelId="{FAF41DF1-2CC1-6D49-8641-482AA53E7694}" srcId="{428244D0-1FA0-E347-9DD1-CA0302B8EEB7}" destId="{C62498C4-307B-1148-A99B-55DC9D683588}" srcOrd="3" destOrd="0" parTransId="{F83C9F31-C941-6F4C-93AD-710F7D250615}" sibTransId="{8A6A2AA7-4C99-B64D-B874-42BF96BD0AD3}"/>
    <dgm:cxn modelId="{5DE62755-4838-604E-BFB5-8BFF831EEFD7}" type="presOf" srcId="{428244D0-1FA0-E347-9DD1-CA0302B8EEB7}" destId="{CE326D38-F950-9A4C-B0C0-F0F33A07DBF7}" srcOrd="0" destOrd="0" presId="urn:microsoft.com/office/officeart/2005/8/layout/hProcess7"/>
    <dgm:cxn modelId="{E9F32715-15BA-3A4A-99FD-6E4776AC592E}" type="presOf" srcId="{8E0A5675-641C-F34E-8C7F-C88834DB3E90}" destId="{27D5390E-15A3-0340-9FA3-D0CF8D518D01}" srcOrd="0" destOrd="0" presId="urn:microsoft.com/office/officeart/2005/8/layout/hProcess7"/>
    <dgm:cxn modelId="{338C4322-08AB-7B49-8EF7-0456ABF68126}" type="presOf" srcId="{F2E99F08-59E6-114E-905B-BB3AAA772EC6}" destId="{8EC55996-D8A1-4849-BCF0-77BF207A88F5}" srcOrd="0" destOrd="0" presId="urn:microsoft.com/office/officeart/2005/8/layout/hProcess7"/>
    <dgm:cxn modelId="{EA563660-E439-C744-A44B-97BA9FA8CFE8}" type="presOf" srcId="{C62498C4-307B-1148-A99B-55DC9D683588}" destId="{92064EA6-9A97-9A4D-8714-568941ECB2B2}" srcOrd="1" destOrd="0" presId="urn:microsoft.com/office/officeart/2005/8/layout/hProcess7"/>
    <dgm:cxn modelId="{9F051BAE-BA67-2E48-A19B-47775CC75681}" srcId="{428244D0-1FA0-E347-9DD1-CA0302B8EEB7}" destId="{4E3170B1-FC41-7749-B9CC-63D5633DE983}" srcOrd="0" destOrd="0" parTransId="{A52DA718-EBD0-184B-A2BA-1B9EE6667C66}" sibTransId="{92DFA8A9-DD57-1847-AD1B-A17C4DB33C87}"/>
    <dgm:cxn modelId="{1D33092B-B26C-3F4F-B409-F51C3528058F}" type="presOf" srcId="{8E0A5675-641C-F34E-8C7F-C88834DB3E90}" destId="{84029D19-CFE3-4648-8C73-263C927C69CF}" srcOrd="1" destOrd="0" presId="urn:microsoft.com/office/officeart/2005/8/layout/hProcess7"/>
    <dgm:cxn modelId="{7E4F8AFC-94B9-5449-AB99-7FA26C8A6F4F}" type="presParOf" srcId="{CE326D38-F950-9A4C-B0C0-F0F33A07DBF7}" destId="{69540A7C-DCB4-FB4C-A92B-83955AA74F96}" srcOrd="0" destOrd="0" presId="urn:microsoft.com/office/officeart/2005/8/layout/hProcess7"/>
    <dgm:cxn modelId="{92809693-949C-A84A-94E1-6805D07E5AF3}" type="presParOf" srcId="{69540A7C-DCB4-FB4C-A92B-83955AA74F96}" destId="{334ABD66-BAF5-0048-B21E-0D8F4E4D93B2}" srcOrd="0" destOrd="0" presId="urn:microsoft.com/office/officeart/2005/8/layout/hProcess7"/>
    <dgm:cxn modelId="{825A7A92-1E7D-6440-BCFB-B70D610F6322}" type="presParOf" srcId="{69540A7C-DCB4-FB4C-A92B-83955AA74F96}" destId="{61758AB5-9708-BA44-9B5C-6A0AEBB3A13F}" srcOrd="1" destOrd="0" presId="urn:microsoft.com/office/officeart/2005/8/layout/hProcess7"/>
    <dgm:cxn modelId="{3096DFA1-4FC9-6F4B-953C-B5EA2CB18188}" type="presParOf" srcId="{69540A7C-DCB4-FB4C-A92B-83955AA74F96}" destId="{D0149263-63F9-6741-85D1-9F00E294F1D2}" srcOrd="2" destOrd="0" presId="urn:microsoft.com/office/officeart/2005/8/layout/hProcess7"/>
    <dgm:cxn modelId="{5ABD2B06-E422-F242-B70A-20E3AD63CE20}" type="presParOf" srcId="{CE326D38-F950-9A4C-B0C0-F0F33A07DBF7}" destId="{B2EC5CA1-DB05-A74A-865A-A55974930DF8}" srcOrd="1" destOrd="0" presId="urn:microsoft.com/office/officeart/2005/8/layout/hProcess7"/>
    <dgm:cxn modelId="{F96C19BF-A469-4842-AAC5-5BAAE3E230B7}" type="presParOf" srcId="{CE326D38-F950-9A4C-B0C0-F0F33A07DBF7}" destId="{CE5EDDB5-E4E7-8D40-8F17-3B0B05B817A8}" srcOrd="2" destOrd="0" presId="urn:microsoft.com/office/officeart/2005/8/layout/hProcess7"/>
    <dgm:cxn modelId="{C848423B-21A9-4749-81D6-03BE03867DD7}" type="presParOf" srcId="{CE5EDDB5-E4E7-8D40-8F17-3B0B05B817A8}" destId="{849B2EF6-95C4-2941-8AE8-95022CFF4462}" srcOrd="0" destOrd="0" presId="urn:microsoft.com/office/officeart/2005/8/layout/hProcess7"/>
    <dgm:cxn modelId="{DB25BAE9-3C26-F943-9DC0-F62241D98123}" type="presParOf" srcId="{CE5EDDB5-E4E7-8D40-8F17-3B0B05B817A8}" destId="{6294BED2-8FBC-D143-94AF-F7757514A40F}" srcOrd="1" destOrd="0" presId="urn:microsoft.com/office/officeart/2005/8/layout/hProcess7"/>
    <dgm:cxn modelId="{16A8A51A-8B9A-4340-BFE6-26E02C608AC3}" type="presParOf" srcId="{CE5EDDB5-E4E7-8D40-8F17-3B0B05B817A8}" destId="{854E8C8E-3A85-4E4D-AC11-1C7BB378E5EB}" srcOrd="2" destOrd="0" presId="urn:microsoft.com/office/officeart/2005/8/layout/hProcess7"/>
    <dgm:cxn modelId="{8D6AC374-AFCE-9D48-AB22-35514BF2CD5B}" type="presParOf" srcId="{CE326D38-F950-9A4C-B0C0-F0F33A07DBF7}" destId="{A1260A03-7C98-8A49-A3B8-64053823D72C}" srcOrd="3" destOrd="0" presId="urn:microsoft.com/office/officeart/2005/8/layout/hProcess7"/>
    <dgm:cxn modelId="{6A158F11-69A0-9A4A-92FF-41EB69D819BA}" type="presParOf" srcId="{CE326D38-F950-9A4C-B0C0-F0F33A07DBF7}" destId="{9409CA0F-2F35-2849-94F6-D67CD6A2CEDB}" srcOrd="4" destOrd="0" presId="urn:microsoft.com/office/officeart/2005/8/layout/hProcess7"/>
    <dgm:cxn modelId="{6A747DCD-8E10-BA4D-9089-96CD9CA302E1}" type="presParOf" srcId="{9409CA0F-2F35-2849-94F6-D67CD6A2CEDB}" destId="{27D5390E-15A3-0340-9FA3-D0CF8D518D01}" srcOrd="0" destOrd="0" presId="urn:microsoft.com/office/officeart/2005/8/layout/hProcess7"/>
    <dgm:cxn modelId="{C43B9BF4-3600-0947-8D77-0F665716A044}" type="presParOf" srcId="{9409CA0F-2F35-2849-94F6-D67CD6A2CEDB}" destId="{84029D19-CFE3-4648-8C73-263C927C69CF}" srcOrd="1" destOrd="0" presId="urn:microsoft.com/office/officeart/2005/8/layout/hProcess7"/>
    <dgm:cxn modelId="{2A9BEC17-8E2E-A145-8084-780FC581692A}" type="presParOf" srcId="{9409CA0F-2F35-2849-94F6-D67CD6A2CEDB}" destId="{A4F71A1F-53E6-B847-83C1-41F9F71DE805}" srcOrd="2" destOrd="0" presId="urn:microsoft.com/office/officeart/2005/8/layout/hProcess7"/>
    <dgm:cxn modelId="{82390E23-83B3-E841-9D79-C459A8426508}" type="presParOf" srcId="{CE326D38-F950-9A4C-B0C0-F0F33A07DBF7}" destId="{C0908BED-8C6A-DF4A-9E3C-E59ECC2CC7CC}" srcOrd="5" destOrd="0" presId="urn:microsoft.com/office/officeart/2005/8/layout/hProcess7"/>
    <dgm:cxn modelId="{C8BC93DF-09BF-6C4B-A33D-12E103FEAD8D}" type="presParOf" srcId="{CE326D38-F950-9A4C-B0C0-F0F33A07DBF7}" destId="{08E917CE-B0F3-5C4B-963E-F18DBA964DC6}" srcOrd="6" destOrd="0" presId="urn:microsoft.com/office/officeart/2005/8/layout/hProcess7"/>
    <dgm:cxn modelId="{D6B9BD04-097D-9A4A-B82E-04A754334681}" type="presParOf" srcId="{08E917CE-B0F3-5C4B-963E-F18DBA964DC6}" destId="{3154B841-893C-D543-86D5-279DE407CB44}" srcOrd="0" destOrd="0" presId="urn:microsoft.com/office/officeart/2005/8/layout/hProcess7"/>
    <dgm:cxn modelId="{50F0DA2B-24AA-B54C-B7F8-0390C727AC42}" type="presParOf" srcId="{08E917CE-B0F3-5C4B-963E-F18DBA964DC6}" destId="{A526D562-FABC-9747-944E-933E3636DD37}" srcOrd="1" destOrd="0" presId="urn:microsoft.com/office/officeart/2005/8/layout/hProcess7"/>
    <dgm:cxn modelId="{58004739-C0FA-804F-8273-ECAE53F38A73}" type="presParOf" srcId="{08E917CE-B0F3-5C4B-963E-F18DBA964DC6}" destId="{FB7137E4-136E-5541-818A-486363DBA578}" srcOrd="2" destOrd="0" presId="urn:microsoft.com/office/officeart/2005/8/layout/hProcess7"/>
    <dgm:cxn modelId="{8708E656-2B5F-F342-8E73-A17175DDD92F}" type="presParOf" srcId="{CE326D38-F950-9A4C-B0C0-F0F33A07DBF7}" destId="{064F398B-A387-DD4D-92D0-E7CA771E27A1}" srcOrd="7" destOrd="0" presId="urn:microsoft.com/office/officeart/2005/8/layout/hProcess7"/>
    <dgm:cxn modelId="{FCB716ED-D309-7445-845B-C129196B3C3E}" type="presParOf" srcId="{CE326D38-F950-9A4C-B0C0-F0F33A07DBF7}" destId="{6F74442E-8554-6842-B4C9-DCEE1247C31D}" srcOrd="8" destOrd="0" presId="urn:microsoft.com/office/officeart/2005/8/layout/hProcess7"/>
    <dgm:cxn modelId="{E97A1148-D95E-CE44-BF22-BB82866075BF}" type="presParOf" srcId="{6F74442E-8554-6842-B4C9-DCEE1247C31D}" destId="{8EC55996-D8A1-4849-BCF0-77BF207A88F5}" srcOrd="0" destOrd="0" presId="urn:microsoft.com/office/officeart/2005/8/layout/hProcess7"/>
    <dgm:cxn modelId="{69FF5681-A303-654E-8EDA-82006F432635}" type="presParOf" srcId="{6F74442E-8554-6842-B4C9-DCEE1247C31D}" destId="{53721DA4-F3BF-114A-B002-3A7A9B09A1AB}" srcOrd="1" destOrd="0" presId="urn:microsoft.com/office/officeart/2005/8/layout/hProcess7"/>
    <dgm:cxn modelId="{CBF88A2A-8008-044F-87EE-68792F21AE9E}" type="presParOf" srcId="{CE326D38-F950-9A4C-B0C0-F0F33A07DBF7}" destId="{5CD84480-52BC-364D-9854-CE2F595182E9}" srcOrd="9" destOrd="0" presId="urn:microsoft.com/office/officeart/2005/8/layout/hProcess7"/>
    <dgm:cxn modelId="{55F35FDD-26CB-F443-8B57-B41F59C064E1}" type="presParOf" srcId="{CE326D38-F950-9A4C-B0C0-F0F33A07DBF7}" destId="{383C3C9A-12C6-A641-900F-47B6B33A395A}" srcOrd="10" destOrd="0" presId="urn:microsoft.com/office/officeart/2005/8/layout/hProcess7"/>
    <dgm:cxn modelId="{78702FD0-F5B9-B741-AC00-9268444284DF}" type="presParOf" srcId="{383C3C9A-12C6-A641-900F-47B6B33A395A}" destId="{97CFF4FE-FB7C-FA4D-9419-7BA83B233B8B}" srcOrd="0" destOrd="0" presId="urn:microsoft.com/office/officeart/2005/8/layout/hProcess7"/>
    <dgm:cxn modelId="{00FBAAB0-349E-3440-8E26-2DDF1F92A112}" type="presParOf" srcId="{383C3C9A-12C6-A641-900F-47B6B33A395A}" destId="{044A2B21-C045-A947-B90C-102C884DBC14}" srcOrd="1" destOrd="0" presId="urn:microsoft.com/office/officeart/2005/8/layout/hProcess7"/>
    <dgm:cxn modelId="{8D58E302-1ECE-EC4C-BC04-49280BAD2B53}" type="presParOf" srcId="{383C3C9A-12C6-A641-900F-47B6B33A395A}" destId="{99736A09-C329-BC4D-90CF-3759B9F844BE}" srcOrd="2" destOrd="0" presId="urn:microsoft.com/office/officeart/2005/8/layout/hProcess7"/>
    <dgm:cxn modelId="{113AD327-9118-3247-A86E-F38B434AA2A9}" type="presParOf" srcId="{CE326D38-F950-9A4C-B0C0-F0F33A07DBF7}" destId="{6B83972A-6EE3-B840-B864-F14251D09893}" srcOrd="11" destOrd="0" presId="urn:microsoft.com/office/officeart/2005/8/layout/hProcess7"/>
    <dgm:cxn modelId="{B247D17E-C3F6-1B46-B0D9-C2EDDB8E6A46}" type="presParOf" srcId="{CE326D38-F950-9A4C-B0C0-F0F33A07DBF7}" destId="{B538A364-87B7-904C-8741-B331F030F12A}" srcOrd="12" destOrd="0" presId="urn:microsoft.com/office/officeart/2005/8/layout/hProcess7"/>
    <dgm:cxn modelId="{8374F608-6101-254F-9B83-9DF3128F64FB}" type="presParOf" srcId="{B538A364-87B7-904C-8741-B331F030F12A}" destId="{C734876F-0255-5844-87BC-2BD8FE457F62}" srcOrd="0" destOrd="0" presId="urn:microsoft.com/office/officeart/2005/8/layout/hProcess7"/>
    <dgm:cxn modelId="{53BF0760-F4D9-B74E-9F4F-E364CC9486EB}" type="presParOf" srcId="{B538A364-87B7-904C-8741-B331F030F12A}" destId="{92064EA6-9A97-9A4D-8714-568941ECB2B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ABD66-BAF5-0048-B21E-0D8F4E4D93B2}">
      <dsp:nvSpPr>
        <dsp:cNvPr id="0" name=""/>
        <dsp:cNvSpPr/>
      </dsp:nvSpPr>
      <dsp:spPr>
        <a:xfrm>
          <a:off x="566" y="292460"/>
          <a:ext cx="2436210" cy="292345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16200000">
        <a:off x="-954428" y="1247455"/>
        <a:ext cx="2397231" cy="487242"/>
      </dsp:txXfrm>
    </dsp:sp>
    <dsp:sp modelId="{D0149263-63F9-6741-85D1-9F00E294F1D2}">
      <dsp:nvSpPr>
        <dsp:cNvPr id="0" name=""/>
        <dsp:cNvSpPr/>
      </dsp:nvSpPr>
      <dsp:spPr>
        <a:xfrm>
          <a:off x="487808" y="292460"/>
          <a:ext cx="1814977" cy="2923453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Topographical land survey with crop report  </a:t>
          </a:r>
          <a:endParaRPr lang="en-US" sz="2000" kern="1200" dirty="0"/>
        </a:p>
      </dsp:txBody>
      <dsp:txXfrm>
        <a:off x="487808" y="292460"/>
        <a:ext cx="1814977" cy="2923453"/>
      </dsp:txXfrm>
    </dsp:sp>
    <dsp:sp modelId="{27D5390E-15A3-0340-9FA3-D0CF8D518D01}">
      <dsp:nvSpPr>
        <dsp:cNvPr id="0" name=""/>
        <dsp:cNvSpPr/>
      </dsp:nvSpPr>
      <dsp:spPr>
        <a:xfrm>
          <a:off x="2522044" y="292460"/>
          <a:ext cx="2436210" cy="292345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16200000">
        <a:off x="1567049" y="1247455"/>
        <a:ext cx="2397231" cy="487242"/>
      </dsp:txXfrm>
    </dsp:sp>
    <dsp:sp modelId="{6294BED2-8FBC-D143-94AF-F7757514A40F}">
      <dsp:nvSpPr>
        <dsp:cNvPr id="0" name=""/>
        <dsp:cNvSpPr/>
      </dsp:nvSpPr>
      <dsp:spPr>
        <a:xfrm rot="5400000">
          <a:off x="2319497" y="2614907"/>
          <a:ext cx="429456" cy="36543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F71A1F-53E6-B847-83C1-41F9F71DE805}">
      <dsp:nvSpPr>
        <dsp:cNvPr id="0" name=""/>
        <dsp:cNvSpPr/>
      </dsp:nvSpPr>
      <dsp:spPr>
        <a:xfrm>
          <a:off x="3009286" y="292460"/>
          <a:ext cx="1814977" cy="2923453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Alphabetical list by person</a:t>
          </a:r>
          <a:endParaRPr lang="en-US" sz="2000" kern="1200" dirty="0"/>
        </a:p>
      </dsp:txBody>
      <dsp:txXfrm>
        <a:off x="3009286" y="292460"/>
        <a:ext cx="1814977" cy="2923453"/>
      </dsp:txXfrm>
    </dsp:sp>
    <dsp:sp modelId="{A5EDF449-41DD-C14C-B9DA-AA1CA31F2C16}">
      <dsp:nvSpPr>
        <dsp:cNvPr id="0" name=""/>
        <dsp:cNvSpPr/>
      </dsp:nvSpPr>
      <dsp:spPr>
        <a:xfrm>
          <a:off x="5043522" y="292460"/>
          <a:ext cx="2436210" cy="292345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 rot="16200000">
        <a:off x="4088528" y="1247455"/>
        <a:ext cx="2397231" cy="487242"/>
      </dsp:txXfrm>
    </dsp:sp>
    <dsp:sp modelId="{A526D562-FABC-9747-944E-933E3636DD37}">
      <dsp:nvSpPr>
        <dsp:cNvPr id="0" name=""/>
        <dsp:cNvSpPr/>
      </dsp:nvSpPr>
      <dsp:spPr>
        <a:xfrm rot="5400000">
          <a:off x="4840975" y="2614907"/>
          <a:ext cx="429456" cy="36543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636801-4EAF-6D47-83B5-6712B6BBA562}">
      <dsp:nvSpPr>
        <dsp:cNvPr id="0" name=""/>
        <dsp:cNvSpPr/>
      </dsp:nvSpPr>
      <dsp:spPr>
        <a:xfrm>
          <a:off x="5530765" y="292460"/>
          <a:ext cx="1814977" cy="2923453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Alphabetical tax list by person</a:t>
          </a:r>
          <a:endParaRPr lang="en-US" sz="2000" kern="1200" dirty="0"/>
        </a:p>
      </dsp:txBody>
      <dsp:txXfrm>
        <a:off x="5530765" y="292460"/>
        <a:ext cx="1814977" cy="2923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ABD66-BAF5-0048-B21E-0D8F4E4D93B2}">
      <dsp:nvSpPr>
        <dsp:cNvPr id="0" name=""/>
        <dsp:cNvSpPr/>
      </dsp:nvSpPr>
      <dsp:spPr>
        <a:xfrm>
          <a:off x="3700" y="418752"/>
          <a:ext cx="2225724" cy="2670869"/>
        </a:xfrm>
        <a:prstGeom prst="roundRect">
          <a:avLst>
            <a:gd name="adj" fmla="val 5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-868783" y="1291236"/>
        <a:ext cx="2190113" cy="445144"/>
      </dsp:txXfrm>
    </dsp:sp>
    <dsp:sp modelId="{D0149263-63F9-6741-85D1-9F00E294F1D2}">
      <dsp:nvSpPr>
        <dsp:cNvPr id="0" name=""/>
        <dsp:cNvSpPr/>
      </dsp:nvSpPr>
      <dsp:spPr>
        <a:xfrm>
          <a:off x="448845" y="418752"/>
          <a:ext cx="1658164" cy="2670869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Topographical land survey with crop report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48845" y="418752"/>
        <a:ext cx="1658164" cy="2670869"/>
      </dsp:txXfrm>
    </dsp:sp>
    <dsp:sp modelId="{27D5390E-15A3-0340-9FA3-D0CF8D518D01}">
      <dsp:nvSpPr>
        <dsp:cNvPr id="0" name=""/>
        <dsp:cNvSpPr/>
      </dsp:nvSpPr>
      <dsp:spPr>
        <a:xfrm>
          <a:off x="2307325" y="418752"/>
          <a:ext cx="2225724" cy="2670869"/>
        </a:xfrm>
        <a:prstGeom prst="roundRect">
          <a:avLst>
            <a:gd name="adj" fmla="val 5000"/>
          </a:avLst>
        </a:prstGeom>
        <a:solidFill>
          <a:schemeClr val="accent1">
            <a:shade val="80000"/>
            <a:hueOff val="194757"/>
            <a:satOff val="-17510"/>
            <a:lumOff val="12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1434841" y="1291236"/>
        <a:ext cx="2190113" cy="445144"/>
      </dsp:txXfrm>
    </dsp:sp>
    <dsp:sp modelId="{6294BED2-8FBC-D143-94AF-F7757514A40F}">
      <dsp:nvSpPr>
        <dsp:cNvPr id="0" name=""/>
        <dsp:cNvSpPr/>
      </dsp:nvSpPr>
      <dsp:spPr>
        <a:xfrm rot="5400000">
          <a:off x="2122300" y="2540279"/>
          <a:ext cx="392306" cy="33385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F71A1F-53E6-B847-83C1-41F9F71DE805}">
      <dsp:nvSpPr>
        <dsp:cNvPr id="0" name=""/>
        <dsp:cNvSpPr/>
      </dsp:nvSpPr>
      <dsp:spPr>
        <a:xfrm>
          <a:off x="2752470" y="418752"/>
          <a:ext cx="1658164" cy="2670869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Crop survey by land type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=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IFAO-Grec Unicode"/>
              <a:cs typeface="IFAO-Grec Unicode"/>
            </a:rPr>
            <a:t>κ</a:t>
          </a:r>
          <a:r>
            <a:rPr lang="en-US" sz="1800" kern="1200" dirty="0" smtClean="0">
              <a:latin typeface="IFAO-Grec Unicode"/>
              <a:cs typeface="IFAO-Grec Unicode"/>
            </a:rPr>
            <a:t>α</a:t>
          </a:r>
          <a:r>
            <a:rPr lang="en-US" sz="1800" kern="1200" dirty="0" err="1" smtClean="0">
              <a:latin typeface="IFAO-Grec Unicode"/>
              <a:cs typeface="IFAO-Grec Unicode"/>
            </a:rPr>
            <a:t>τὰ</a:t>
          </a:r>
          <a:r>
            <a:rPr lang="en-US" sz="1800" kern="1200" dirty="0" smtClean="0">
              <a:latin typeface="IFAO-Grec Unicode"/>
              <a:cs typeface="IFAO-Grec Unicode"/>
            </a:rPr>
            <a:t> </a:t>
          </a:r>
          <a:r>
            <a:rPr lang="en-US" sz="1800" kern="1200" dirty="0" err="1" smtClean="0">
              <a:latin typeface="IFAO-Grec Unicode"/>
              <a:cs typeface="IFAO-Grec Unicode"/>
            </a:rPr>
            <a:t>φύλλον</a:t>
          </a:r>
          <a:r>
            <a:rPr lang="en-US" sz="1800" kern="1200" dirty="0" smtClean="0">
              <a:latin typeface="IFAO-Grec Unicode"/>
              <a:cs typeface="IFAO-Grec Unicode"/>
            </a:rPr>
            <a:t>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IFAO-Grec Unicode"/>
            <a:cs typeface="IFAO-Grec Unicode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Village level</a:t>
          </a:r>
          <a:endParaRPr lang="en-US" sz="1800" kern="1200" dirty="0">
            <a:solidFill>
              <a:srgbClr val="FF0000"/>
            </a:solidFill>
            <a:latin typeface="IFAO-Grec Unicode"/>
            <a:cs typeface="IFAO-Grec Unicode"/>
          </a:endParaRPr>
        </a:p>
      </dsp:txBody>
      <dsp:txXfrm>
        <a:off x="2752470" y="418752"/>
        <a:ext cx="1658164" cy="2670869"/>
      </dsp:txXfrm>
    </dsp:sp>
    <dsp:sp modelId="{8EC55996-D8A1-4849-BCF0-77BF207A88F5}">
      <dsp:nvSpPr>
        <dsp:cNvPr id="0" name=""/>
        <dsp:cNvSpPr/>
      </dsp:nvSpPr>
      <dsp:spPr>
        <a:xfrm>
          <a:off x="4610950" y="418752"/>
          <a:ext cx="2225724" cy="2670869"/>
        </a:xfrm>
        <a:prstGeom prst="roundRect">
          <a:avLst>
            <a:gd name="adj" fmla="val 5000"/>
          </a:avLst>
        </a:prstGeom>
        <a:solidFill>
          <a:schemeClr val="accent1">
            <a:shade val="80000"/>
            <a:hueOff val="389515"/>
            <a:satOff val="-35020"/>
            <a:lumOff val="24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3738466" y="1291236"/>
        <a:ext cx="2190113" cy="445144"/>
      </dsp:txXfrm>
    </dsp:sp>
    <dsp:sp modelId="{A526D562-FABC-9747-944E-933E3636DD37}">
      <dsp:nvSpPr>
        <dsp:cNvPr id="0" name=""/>
        <dsp:cNvSpPr/>
      </dsp:nvSpPr>
      <dsp:spPr>
        <a:xfrm rot="5400000">
          <a:off x="4425925" y="2540279"/>
          <a:ext cx="392306" cy="33385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292136"/>
              <a:satOff val="-26265"/>
              <a:lumOff val="18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34876F-0255-5844-87BC-2BD8FE457F62}">
      <dsp:nvSpPr>
        <dsp:cNvPr id="0" name=""/>
        <dsp:cNvSpPr/>
      </dsp:nvSpPr>
      <dsp:spPr>
        <a:xfrm>
          <a:off x="6914575" y="418752"/>
          <a:ext cx="2225724" cy="2670869"/>
        </a:xfrm>
        <a:prstGeom prst="roundRect">
          <a:avLst>
            <a:gd name="adj" fmla="val 5000"/>
          </a:avLst>
        </a:prstGeom>
        <a:solidFill>
          <a:schemeClr val="accent1">
            <a:shade val="80000"/>
            <a:hueOff val="584272"/>
            <a:satOff val="-52530"/>
            <a:lumOff val="36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6042091" y="1291236"/>
        <a:ext cx="2190113" cy="445144"/>
      </dsp:txXfrm>
    </dsp:sp>
    <dsp:sp modelId="{044A2B21-C045-A947-B90C-102C884DBC14}">
      <dsp:nvSpPr>
        <dsp:cNvPr id="0" name=""/>
        <dsp:cNvSpPr/>
      </dsp:nvSpPr>
      <dsp:spPr>
        <a:xfrm rot="5400000">
          <a:off x="6729550" y="2540279"/>
          <a:ext cx="392306" cy="333858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584272"/>
              <a:satOff val="-52530"/>
              <a:lumOff val="36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E4AD2-66BF-1D4F-A1D0-DFC7BBC87622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98D1D-6A6F-0346-906C-EEB87D3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72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C3F9A-1BC8-6745-9F46-B3AD095E3B43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423CD-91B9-194E-A53C-6CFF5A997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6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C6BB-4245-4F40-87EB-8B91FA97ED41}" type="datetimeFigureOut">
              <a:rPr lang="en-US" smtClean="0"/>
              <a:t>21/09/16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CAA778A3-F46E-D342-B124-519F478C93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 userDrawn="1"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 userDrawn="1"/>
        </p:nvSpPr>
        <p:spPr>
          <a:xfrm>
            <a:off x="457199" y="333487"/>
            <a:ext cx="8740653" cy="65185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89" y="1027664"/>
            <a:ext cx="7480217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B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7480215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AEDC6BB-4245-4F40-87EB-8B91FA97ED41}" type="datetimeFigureOut">
              <a:rPr lang="en-US" smtClean="0"/>
              <a:t>21/09/16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8" descr="20090513-egypt2-full copy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188" y="0"/>
            <a:ext cx="1027664" cy="10276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G"/><Relationship Id="rId8" Type="http://schemas.openxmlformats.org/officeDocument/2006/relationships/image" Target="../media/image10.JPG"/><Relationship Id="rId9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Ptolemaic Land surveys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</a:t>
            </a:r>
            <a:r>
              <a:rPr lang="en-US" dirty="0"/>
              <a:t>a focus on the </a:t>
            </a:r>
            <a:r>
              <a:rPr lang="en-US" dirty="0" err="1"/>
              <a:t>Edfu</a:t>
            </a:r>
            <a:r>
              <a:rPr lang="en-US" dirty="0"/>
              <a:t> land </a:t>
            </a:r>
            <a:r>
              <a:rPr lang="en-US" dirty="0" smtClean="0"/>
              <a:t>survey</a:t>
            </a:r>
          </a:p>
          <a:p>
            <a:endParaRPr lang="en-US" dirty="0"/>
          </a:p>
          <a:p>
            <a:r>
              <a:rPr lang="en-US" dirty="0" smtClean="0"/>
              <a:t>Katelijn Vandorpe</a:t>
            </a:r>
            <a:endParaRPr lang="en-US" dirty="0"/>
          </a:p>
        </p:txBody>
      </p:sp>
      <p:pic>
        <p:nvPicPr>
          <p:cNvPr id="6" name="Picture 5" descr="20090513-egypt2-full.jpg"/>
          <p:cNvPicPr>
            <a:picLocks noChangeAspect="1"/>
          </p:cNvPicPr>
          <p:nvPr/>
        </p:nvPicPr>
        <p:blipFill>
          <a:blip r:embed="rId2">
            <a:alphaModFix am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630" y="0"/>
            <a:ext cx="4859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81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56164"/>
            <a:ext cx="7480217" cy="846980"/>
          </a:xfrm>
        </p:spPr>
        <p:txBody>
          <a:bodyPr/>
          <a:lstStyle/>
          <a:p>
            <a:r>
              <a:rPr lang="en-US" dirty="0" smtClean="0"/>
              <a:t>Land type: Sacred land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781635"/>
              </p:ext>
            </p:extLst>
          </p:nvPr>
        </p:nvGraphicFramePr>
        <p:xfrm>
          <a:off x="620323" y="1582420"/>
          <a:ext cx="8408217" cy="4577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02739"/>
                <a:gridCol w="2802739"/>
                <a:gridCol w="28027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Village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Toparchy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Nome level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Subcategories: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of temples of first rank, second rank, ...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of the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ibiones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(chapels for the sacred ibis),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details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farmers, surface/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crops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Subcategories: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land of the great gods </a:t>
                      </a:r>
                      <a:r>
                        <a:rPr lang="en-US" dirty="0" err="1" smtClean="0"/>
                        <a:t>Stotoetis</a:t>
                      </a:r>
                      <a:r>
                        <a:rPr lang="en-US" dirty="0" smtClean="0"/>
                        <a:t> and ?</a:t>
                      </a:r>
                      <a:r>
                        <a:rPr lang="en-US" dirty="0" err="1" smtClean="0"/>
                        <a:t>Herakles</a:t>
                      </a:r>
                      <a:endParaRPr lang="en-US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s-IS" dirty="0" smtClean="0"/>
                        <a:t>…</a:t>
                      </a: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details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farmers, surface/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crops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dirty="0" smtClean="0"/>
                        <a:t>+ ? [</a:t>
                      </a:r>
                      <a:r>
                        <a:rPr lang="en-US" u="sng" dirty="0" smtClean="0"/>
                        <a:t>totals] for </a:t>
                      </a:r>
                      <a:r>
                        <a:rPr lang="en-US" u="sng" dirty="0" err="1" smtClean="0"/>
                        <a:t>toparchy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Subcategories: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is-IS" dirty="0" smtClean="0"/>
                        <a:t>… [lost]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land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dedicated by Horus to minor gods </a:t>
                      </a:r>
                      <a:endParaRPr lang="en-US" dirty="0" smtClean="0"/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dedicated to the god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Soter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dirty="0" smtClean="0"/>
                        <a:t>- </a:t>
                      </a:r>
                      <a:r>
                        <a:rPr lang="en-US" strike="dblStrike" dirty="0" smtClean="0"/>
                        <a:t>details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dirty="0" smtClean="0"/>
                        <a:t>+ </a:t>
                      </a:r>
                      <a:r>
                        <a:rPr lang="en-US" u="sng" dirty="0" smtClean="0"/>
                        <a:t>totals</a:t>
                      </a:r>
                      <a:r>
                        <a:rPr lang="en-US" dirty="0" smtClean="0"/>
                        <a:t> of</a:t>
                      </a:r>
                      <a:r>
                        <a:rPr lang="en-US" baseline="0" dirty="0" smtClean="0"/>
                        <a:t> surface &amp; crops </a:t>
                      </a:r>
                      <a:r>
                        <a:rPr lang="en-US" dirty="0" smtClean="0"/>
                        <a:t>per subcategory for </a:t>
                      </a:r>
                      <a:r>
                        <a:rPr lang="en-US" dirty="0" err="1" smtClean="0"/>
                        <a:t>toparchy</a:t>
                      </a:r>
                      <a:r>
                        <a:rPr lang="en-US" dirty="0" smtClean="0"/>
                        <a:t> and </a:t>
                      </a:r>
                      <a:r>
                        <a:rPr lang="en-US" dirty="0" err="1" smtClean="0"/>
                        <a:t>nome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3352" y="6301278"/>
            <a:ext cx="1587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Fayum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339121" y="6301278"/>
            <a:ext cx="2831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Herakleopolite</a:t>
            </a:r>
            <a:r>
              <a:rPr lang="en-US" sz="1400" dirty="0" smtClean="0"/>
              <a:t> </a:t>
            </a:r>
            <a:r>
              <a:rPr lang="en-US" sz="1400" dirty="0" err="1" smtClean="0"/>
              <a:t>nome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573759" y="6301278"/>
            <a:ext cx="1950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Edfu</a:t>
            </a:r>
            <a:r>
              <a:rPr lang="en-US" sz="1400" dirty="0" smtClean="0"/>
              <a:t> </a:t>
            </a:r>
            <a:r>
              <a:rPr lang="en-US" sz="1400" dirty="0" err="1" smtClean="0"/>
              <a:t>nome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8022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584" y="756580"/>
            <a:ext cx="8077828" cy="5726148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is-IS" dirty="0" smtClean="0"/>
              <a:t>…</a:t>
            </a:r>
          </a:p>
          <a:p>
            <a:pPr marL="68580" indent="0">
              <a:buNone/>
            </a:pPr>
            <a:endParaRPr lang="is-IS" dirty="0"/>
          </a:p>
          <a:p>
            <a:pPr marL="68580" indent="0">
              <a:buNone/>
            </a:pPr>
            <a:r>
              <a:rPr lang="en-US" dirty="0" smtClean="0"/>
              <a:t>[</a:t>
            </a:r>
            <a:r>
              <a:rPr lang="en-US" dirty="0"/>
              <a:t>(of </a:t>
            </a:r>
            <a:r>
              <a:rPr lang="en-US" b="1" dirty="0"/>
              <a:t>land dedicated</a:t>
            </a:r>
            <a:r>
              <a:rPr lang="en-US" dirty="0"/>
              <a:t>) - - - by Horus] </a:t>
            </a:r>
            <a:r>
              <a:rPr lang="nl-BE" dirty="0"/>
              <a:t>of Bak(h)t(h)is </a:t>
            </a:r>
            <a:r>
              <a:rPr lang="en-US" b="1" dirty="0"/>
              <a:t>to </a:t>
            </a:r>
            <a:r>
              <a:rPr lang="en-US" b="1" dirty="0" err="1"/>
              <a:t>Harsemtheus</a:t>
            </a:r>
            <a:r>
              <a:rPr lang="en-US" b="1" dirty="0"/>
              <a:t>-the-child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[</a:t>
            </a:r>
            <a:r>
              <a:rPr lang="en-US" dirty="0"/>
              <a:t>- -] - .</a:t>
            </a:r>
          </a:p>
          <a:p>
            <a:r>
              <a:rPr lang="en-US" dirty="0" smtClean="0"/>
              <a:t>[</a:t>
            </a:r>
            <a:r>
              <a:rPr lang="en-US" dirty="0"/>
              <a:t>in </a:t>
            </a:r>
            <a:r>
              <a:rPr lang="en-US" dirty="0" err="1"/>
              <a:t>Apollono</a:t>
            </a:r>
            <a:r>
              <a:rPr lang="en-US" dirty="0"/>
              <a:t>]polis, fertile land</a:t>
            </a:r>
          </a:p>
          <a:p>
            <a:r>
              <a:rPr lang="en-US" dirty="0"/>
              <a:t>	[at 7 (</a:t>
            </a:r>
            <a:r>
              <a:rPr lang="en-US" dirty="0" err="1"/>
              <a:t>artabas</a:t>
            </a:r>
            <a:r>
              <a:rPr lang="en-US" dirty="0"/>
              <a:t>)] 5 </a:t>
            </a:r>
            <a:r>
              <a:rPr lang="en-US" dirty="0" err="1"/>
              <a:t>arouras</a:t>
            </a:r>
            <a:r>
              <a:rPr lang="en-US" dirty="0"/>
              <a:t>, 35 (</a:t>
            </a:r>
            <a:r>
              <a:rPr lang="en-US" dirty="0" err="1"/>
              <a:t>artabas</a:t>
            </a:r>
            <a:r>
              <a:rPr lang="en-US" dirty="0"/>
              <a:t>) of wheat,</a:t>
            </a:r>
          </a:p>
          <a:p>
            <a:r>
              <a:rPr lang="en-US" dirty="0" smtClean="0"/>
              <a:t> </a:t>
            </a:r>
            <a:r>
              <a:rPr lang="en-US" dirty="0"/>
              <a:t>	[of which have been so]</a:t>
            </a:r>
            <a:r>
              <a:rPr lang="en-US" dirty="0" err="1"/>
              <a:t>wn</a:t>
            </a:r>
            <a:r>
              <a:rPr lang="en-US" dirty="0"/>
              <a:t> 5 </a:t>
            </a:r>
            <a:r>
              <a:rPr lang="en-US" dirty="0" err="1"/>
              <a:t>arouras</a:t>
            </a:r>
            <a:r>
              <a:rPr lang="en-US" dirty="0"/>
              <a:t>, 35 (</a:t>
            </a:r>
            <a:r>
              <a:rPr lang="en-US" dirty="0" err="1"/>
              <a:t>artabas</a:t>
            </a:r>
            <a:r>
              <a:rPr lang="en-US" dirty="0"/>
              <a:t>) of wheat;</a:t>
            </a:r>
          </a:p>
          <a:p>
            <a:pPr marL="68580" indent="0">
              <a:buNone/>
            </a:pPr>
            <a:r>
              <a:rPr lang="en-US" dirty="0" smtClean="0"/>
              <a:t>[</a:t>
            </a:r>
            <a:r>
              <a:rPr lang="en-US" dirty="0"/>
              <a:t>of land dedicated </a:t>
            </a:r>
            <a:r>
              <a:rPr lang="en-US" b="1" dirty="0"/>
              <a:t>to the] gods in </a:t>
            </a:r>
            <a:r>
              <a:rPr lang="en-US" b="1" dirty="0" err="1"/>
              <a:t>Bakhthis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	[in the upper </a:t>
            </a:r>
            <a:r>
              <a:rPr lang="en-US" dirty="0" err="1"/>
              <a:t>toparchy</a:t>
            </a:r>
            <a:r>
              <a:rPr lang="en-US" dirty="0"/>
              <a:t>,] fertile land at 7 (</a:t>
            </a:r>
            <a:r>
              <a:rPr lang="en-US" dirty="0" err="1"/>
              <a:t>artabas</a:t>
            </a:r>
            <a:r>
              <a:rPr lang="en-US" dirty="0"/>
              <a:t>), 2 </a:t>
            </a:r>
            <a:r>
              <a:rPr lang="en-US" dirty="0" err="1"/>
              <a:t>arouras</a:t>
            </a:r>
            <a:r>
              <a:rPr lang="en-US" dirty="0"/>
              <a:t>, 14 (</a:t>
            </a:r>
            <a:r>
              <a:rPr lang="en-US" dirty="0" err="1"/>
              <a:t>artabas</a:t>
            </a:r>
            <a:r>
              <a:rPr lang="en-US" dirty="0"/>
              <a:t>) of wheat,</a:t>
            </a:r>
          </a:p>
          <a:p>
            <a:r>
              <a:rPr lang="en-US" dirty="0"/>
              <a:t>	[of which have been so]</a:t>
            </a:r>
            <a:r>
              <a:rPr lang="en-US" dirty="0" err="1"/>
              <a:t>wn</a:t>
            </a:r>
            <a:r>
              <a:rPr lang="en-US" dirty="0"/>
              <a:t> 2 </a:t>
            </a:r>
            <a:r>
              <a:rPr lang="en-US" dirty="0" err="1"/>
              <a:t>arouras</a:t>
            </a:r>
            <a:r>
              <a:rPr lang="en-US" dirty="0"/>
              <a:t>, 14 </a:t>
            </a:r>
            <a:r>
              <a:rPr lang="en-US" dirty="0" err="1"/>
              <a:t>artabas</a:t>
            </a:r>
            <a:r>
              <a:rPr lang="en-US" dirty="0"/>
              <a:t>;</a:t>
            </a:r>
          </a:p>
          <a:p>
            <a:pPr marL="68580" indent="0">
              <a:buNone/>
            </a:pPr>
            <a:r>
              <a:rPr lang="en-US" b="1" dirty="0" smtClean="0"/>
              <a:t>[</a:t>
            </a:r>
            <a:r>
              <a:rPr lang="en-US" b="1" dirty="0"/>
              <a:t>for the ? in Apo]</a:t>
            </a:r>
            <a:r>
              <a:rPr lang="en-US" b="1" dirty="0" err="1"/>
              <a:t>llonopolis</a:t>
            </a:r>
            <a:r>
              <a:rPr lang="en-US" b="1" dirty="0"/>
              <a:t> </a:t>
            </a:r>
            <a:r>
              <a:rPr lang="en-US" b="1" dirty="0" err="1"/>
              <a:t>Megale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	[in </a:t>
            </a:r>
            <a:r>
              <a:rPr lang="en-US" dirty="0" err="1"/>
              <a:t>Arabi</a:t>
            </a:r>
            <a:r>
              <a:rPr lang="en-US" dirty="0"/>
              <a:t>]a, 5 </a:t>
            </a:r>
            <a:r>
              <a:rPr lang="en-US" dirty="0" err="1"/>
              <a:t>arouras</a:t>
            </a:r>
            <a:r>
              <a:rPr lang="en-US" dirty="0"/>
              <a:t>, 20 (</a:t>
            </a:r>
            <a:r>
              <a:rPr lang="en-US" dirty="0" err="1"/>
              <a:t>artabas</a:t>
            </a:r>
            <a:r>
              <a:rPr lang="en-US" dirty="0"/>
              <a:t>) of wheat, of which</a:t>
            </a:r>
          </a:p>
          <a:p>
            <a:r>
              <a:rPr lang="en-US" dirty="0"/>
              <a:t>	[dry land] 3 </a:t>
            </a:r>
            <a:r>
              <a:rPr lang="en-US" dirty="0" err="1"/>
              <a:t>arouras</a:t>
            </a:r>
            <a:r>
              <a:rPr lang="en-US" dirty="0"/>
              <a:t>, 12 </a:t>
            </a:r>
            <a:r>
              <a:rPr lang="en-US" dirty="0" err="1"/>
              <a:t>artabas</a:t>
            </a:r>
            <a:r>
              <a:rPr lang="en-US" dirty="0"/>
              <a:t>, fertile land 2 </a:t>
            </a:r>
            <a:r>
              <a:rPr lang="en-US" dirty="0" err="1"/>
              <a:t>arouras</a:t>
            </a:r>
            <a:r>
              <a:rPr lang="en-US" dirty="0"/>
              <a:t>, 8 </a:t>
            </a:r>
            <a:r>
              <a:rPr lang="en-US" dirty="0" err="1"/>
              <a:t>artabas</a:t>
            </a:r>
            <a:r>
              <a:rPr lang="en-US" dirty="0"/>
              <a:t>,</a:t>
            </a:r>
          </a:p>
          <a:p>
            <a:r>
              <a:rPr lang="en-US" dirty="0"/>
              <a:t>	[</a:t>
            </a:r>
            <a:r>
              <a:rPr lang="en-US" dirty="0" err="1"/>
              <a:t>uninundat</a:t>
            </a:r>
            <a:r>
              <a:rPr lang="en-US" dirty="0"/>
              <a:t>]</a:t>
            </a:r>
            <a:r>
              <a:rPr lang="en-US" dirty="0" err="1"/>
              <a:t>ed</a:t>
            </a:r>
            <a:r>
              <a:rPr lang="en-US" dirty="0"/>
              <a:t>;</a:t>
            </a:r>
          </a:p>
          <a:p>
            <a:pPr marL="68580" indent="0">
              <a:buNone/>
            </a:pPr>
            <a:r>
              <a:rPr lang="en-US" b="1" dirty="0" smtClean="0"/>
              <a:t>[</a:t>
            </a:r>
            <a:r>
              <a:rPr lang="en-US" b="1" dirty="0"/>
              <a:t>for] the temple in </a:t>
            </a:r>
            <a:r>
              <a:rPr lang="en-US" b="1" dirty="0" err="1"/>
              <a:t>Dendera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	in Arabia, 5 </a:t>
            </a:r>
            <a:r>
              <a:rPr lang="en-US" dirty="0" err="1"/>
              <a:t>arouras</a:t>
            </a:r>
            <a:r>
              <a:rPr lang="en-US" dirty="0"/>
              <a:t>, 20 (</a:t>
            </a:r>
            <a:r>
              <a:rPr lang="en-US" dirty="0" err="1"/>
              <a:t>artabas</a:t>
            </a:r>
            <a:r>
              <a:rPr lang="en-US" dirty="0"/>
              <a:t>) of wheat, dry land.</a:t>
            </a:r>
          </a:p>
          <a:p>
            <a:r>
              <a:rPr lang="en-US" dirty="0"/>
              <a:t> </a:t>
            </a:r>
          </a:p>
          <a:p>
            <a:pPr marL="68580" indent="0">
              <a:buNone/>
            </a:pPr>
            <a:r>
              <a:rPr lang="en-US" b="1" dirty="0" smtClean="0"/>
              <a:t>Total</a:t>
            </a:r>
            <a:r>
              <a:rPr lang="en-US" b="1" dirty="0"/>
              <a:t>,</a:t>
            </a:r>
            <a:r>
              <a:rPr lang="en-US" dirty="0"/>
              <a:t> </a:t>
            </a:r>
            <a:r>
              <a:rPr lang="en-US" b="1" dirty="0"/>
              <a:t>127 </a:t>
            </a:r>
            <a:r>
              <a:rPr lang="en-US" b="1" dirty="0" err="1"/>
              <a:t>arouras</a:t>
            </a:r>
            <a:r>
              <a:rPr lang="en-US" dirty="0"/>
              <a:t>, 859 </a:t>
            </a:r>
            <a:r>
              <a:rPr lang="en-US" dirty="0" err="1"/>
              <a:t>artabas</a:t>
            </a:r>
            <a:r>
              <a:rPr lang="en-US" dirty="0"/>
              <a:t>, of which dry land	</a:t>
            </a:r>
          </a:p>
          <a:p>
            <a:r>
              <a:rPr lang="en-US" dirty="0"/>
              <a:t>	</a:t>
            </a:r>
            <a:r>
              <a:rPr lang="en-US" dirty="0" smtClean="0"/>
              <a:t> 8 </a:t>
            </a:r>
            <a:r>
              <a:rPr lang="en-US" dirty="0" err="1"/>
              <a:t>arouras</a:t>
            </a:r>
            <a:r>
              <a:rPr lang="en-US" dirty="0"/>
              <a:t>, 32 </a:t>
            </a:r>
            <a:r>
              <a:rPr lang="en-US" dirty="0" err="1"/>
              <a:t>artabas</a:t>
            </a:r>
            <a:r>
              <a:rPr lang="en-US" dirty="0"/>
              <a:t>, </a:t>
            </a:r>
            <a:r>
              <a:rPr lang="en-US" dirty="0" err="1"/>
              <a:t>fer</a:t>
            </a:r>
            <a:r>
              <a:rPr lang="en-US" dirty="0"/>
              <a:t>[tile land 119 </a:t>
            </a:r>
            <a:r>
              <a:rPr lang="en-US" dirty="0" err="1"/>
              <a:t>arouras</a:t>
            </a:r>
            <a:r>
              <a:rPr lang="en-US" dirty="0"/>
              <a:t>], 82[7] </a:t>
            </a:r>
            <a:r>
              <a:rPr lang="en-US" dirty="0" err="1"/>
              <a:t>artabas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which have been [[inundated and also]] [sow]n 7 [</a:t>
            </a:r>
            <a:r>
              <a:rPr lang="en-US" dirty="0" err="1"/>
              <a:t>arouras</a:t>
            </a:r>
            <a:r>
              <a:rPr lang="en-US" dirty="0"/>
              <a:t>], 49 </a:t>
            </a:r>
            <a:r>
              <a:rPr lang="en-US" dirty="0" err="1"/>
              <a:t>artabas</a:t>
            </a:r>
            <a:r>
              <a:rPr lang="en-US" dirty="0"/>
              <a:t>. 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701" y="461874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Example </a:t>
            </a:r>
            <a:r>
              <a:rPr lang="en-US" dirty="0" err="1" smtClean="0">
                <a:solidFill>
                  <a:srgbClr val="FF0000"/>
                </a:solidFill>
              </a:rPr>
              <a:t>nome</a:t>
            </a:r>
            <a:r>
              <a:rPr lang="en-US" dirty="0" smtClean="0">
                <a:solidFill>
                  <a:srgbClr val="FF0000"/>
                </a:solidFill>
              </a:rPr>
              <a:t> level (</a:t>
            </a:r>
            <a:r>
              <a:rPr lang="en-US" dirty="0" err="1" smtClean="0">
                <a:solidFill>
                  <a:srgbClr val="FF0000"/>
                </a:solidFill>
              </a:rPr>
              <a:t>Edfu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782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56164"/>
            <a:ext cx="7480217" cy="846980"/>
          </a:xfrm>
        </p:spPr>
        <p:txBody>
          <a:bodyPr/>
          <a:lstStyle/>
          <a:p>
            <a:r>
              <a:rPr lang="en-US" dirty="0" smtClean="0"/>
              <a:t>Land type: </a:t>
            </a:r>
            <a:r>
              <a:rPr lang="en-US" dirty="0" err="1" smtClean="0"/>
              <a:t>Cleruchic</a:t>
            </a:r>
            <a:r>
              <a:rPr lang="en-US" dirty="0" smtClean="0"/>
              <a:t> land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179400"/>
              </p:ext>
            </p:extLst>
          </p:nvPr>
        </p:nvGraphicFramePr>
        <p:xfrm>
          <a:off x="620323" y="1582420"/>
          <a:ext cx="8408217" cy="4028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02739"/>
                <a:gridCol w="2802739"/>
                <a:gridCol w="28027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Village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Toparchy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Nome level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chronological order + main subcategories:</a:t>
                      </a:r>
                    </a:p>
                    <a:p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Cavalrymen 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Egyptian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cleruchs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</a:p>
                    <a:p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details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persons &amp; plots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ubcategories,</a:t>
                      </a:r>
                      <a:r>
                        <a:rPr lang="en-US" baseline="0" dirty="0" smtClean="0"/>
                        <a:t> no </a:t>
                      </a:r>
                      <a:r>
                        <a:rPr lang="en-US" strike="dblStrike" baseline="0" dirty="0" smtClean="0"/>
                        <a:t>dates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Cavalrymen 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Egyptian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cleruchs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</a:p>
                    <a:p>
                      <a:r>
                        <a:rPr lang="en-US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details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persons &amp; plots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chronological order + main subcategories:</a:t>
                      </a:r>
                    </a:p>
                    <a:p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Cavalrymen 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Egyptian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cleruchs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endParaRPr lang="en-US" dirty="0" smtClean="0"/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dirty="0" smtClean="0"/>
                        <a:t>- </a:t>
                      </a:r>
                      <a:r>
                        <a:rPr lang="en-US" strike="dblStrike" dirty="0" smtClean="0"/>
                        <a:t>details on smaller plots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dirty="0" smtClean="0"/>
                        <a:t>+ details on large plots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u="none" dirty="0" smtClean="0"/>
                        <a:t>+ for smaller plots: </a:t>
                      </a:r>
                      <a:r>
                        <a:rPr lang="en-US" u="sng" dirty="0" smtClean="0"/>
                        <a:t>totals</a:t>
                      </a:r>
                      <a:r>
                        <a:rPr lang="en-US" dirty="0" smtClean="0"/>
                        <a:t> of</a:t>
                      </a:r>
                      <a:r>
                        <a:rPr lang="en-US" baseline="0" dirty="0" smtClean="0"/>
                        <a:t> surface &amp; crops </a:t>
                      </a:r>
                      <a:r>
                        <a:rPr lang="en-US" dirty="0" smtClean="0"/>
                        <a:t>per subcategory for </a:t>
                      </a:r>
                      <a:r>
                        <a:rPr lang="en-US" dirty="0" err="1" smtClean="0"/>
                        <a:t>toparchy</a:t>
                      </a:r>
                      <a:r>
                        <a:rPr lang="en-US" dirty="0" smtClean="0"/>
                        <a:t> and </a:t>
                      </a:r>
                      <a:r>
                        <a:rPr lang="en-US" dirty="0" err="1" smtClean="0"/>
                        <a:t>nome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83352" y="6301278"/>
            <a:ext cx="1587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Fayum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339121" y="6301278"/>
            <a:ext cx="2831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Herakleopolite</a:t>
            </a:r>
            <a:r>
              <a:rPr lang="en-US" sz="1400" dirty="0" smtClean="0"/>
              <a:t> </a:t>
            </a:r>
            <a:r>
              <a:rPr lang="en-US" sz="1400" dirty="0" err="1" smtClean="0"/>
              <a:t>nome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73759" y="6301278"/>
            <a:ext cx="1950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Edfu</a:t>
            </a:r>
            <a:r>
              <a:rPr lang="en-US" sz="1400" dirty="0" smtClean="0"/>
              <a:t> </a:t>
            </a:r>
            <a:r>
              <a:rPr lang="en-US" sz="1400" dirty="0" err="1" smtClean="0"/>
              <a:t>nome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5124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78333" y="1299020"/>
            <a:ext cx="3983939" cy="5624962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b="1" dirty="0"/>
              <a:t>Cavalrymen</a:t>
            </a:r>
          </a:p>
          <a:p>
            <a:r>
              <a:rPr lang="en-US" dirty="0" err="1"/>
              <a:t>cleruchic</a:t>
            </a:r>
            <a:r>
              <a:rPr lang="en-US" dirty="0"/>
              <a:t> land until year 1 of the grandfather of king... = old </a:t>
            </a:r>
            <a:r>
              <a:rPr lang="en-US" dirty="0" smtClean="0"/>
              <a:t>cavalrymen</a:t>
            </a:r>
          </a:p>
          <a:p>
            <a:r>
              <a:rPr lang="en-US" dirty="0" smtClean="0"/>
              <a:t>those </a:t>
            </a:r>
            <a:r>
              <a:rPr lang="en-US" dirty="0"/>
              <a:t>who became cavalrymen through </a:t>
            </a:r>
            <a:r>
              <a:rPr lang="en-US" dirty="0" err="1"/>
              <a:t>Dionysios</a:t>
            </a:r>
            <a:r>
              <a:rPr lang="en-US" dirty="0"/>
              <a:t> in year </a:t>
            </a:r>
            <a:r>
              <a:rPr lang="en-US" dirty="0" smtClean="0"/>
              <a:t>x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</a:t>
            </a:r>
            <a:r>
              <a:rPr lang="en-US" u="sng" dirty="0">
                <a:solidFill>
                  <a:srgbClr val="FF0000"/>
                </a:solidFill>
              </a:rPr>
              <a:t>road inspectors </a:t>
            </a:r>
            <a:r>
              <a:rPr lang="en-US" dirty="0"/>
              <a:t>in year </a:t>
            </a:r>
            <a:r>
              <a:rPr lang="en-US" dirty="0" smtClean="0"/>
              <a:t>x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desert guards in year 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policemen in year </a:t>
            </a:r>
            <a:r>
              <a:rPr lang="en-US" dirty="0" smtClean="0"/>
              <a:t>x</a:t>
            </a:r>
          </a:p>
          <a:p>
            <a:r>
              <a:rPr lang="en-US" dirty="0" smtClean="0"/>
              <a:t>those </a:t>
            </a:r>
            <a:r>
              <a:rPr lang="en-US" dirty="0"/>
              <a:t>who became cavalrymen through </a:t>
            </a:r>
            <a:r>
              <a:rPr lang="en-US" dirty="0" err="1"/>
              <a:t>Kriton</a:t>
            </a:r>
            <a:r>
              <a:rPr lang="en-US" dirty="0"/>
              <a:t> in year </a:t>
            </a:r>
            <a:r>
              <a:rPr lang="en-US" dirty="0" smtClean="0"/>
              <a:t>x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</a:t>
            </a:r>
            <a:r>
              <a:rPr lang="en-US" u="sng" dirty="0">
                <a:solidFill>
                  <a:srgbClr val="FF0000"/>
                </a:solidFill>
              </a:rPr>
              <a:t>road inspec</a:t>
            </a:r>
            <a:r>
              <a:rPr lang="en-US" u="sng" dirty="0"/>
              <a:t>tors </a:t>
            </a:r>
            <a:r>
              <a:rPr lang="en-US" dirty="0"/>
              <a:t>in year </a:t>
            </a:r>
            <a:r>
              <a:rPr lang="en-US" dirty="0" smtClean="0"/>
              <a:t>x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</a:t>
            </a:r>
            <a:r>
              <a:rPr lang="en-US" u="sng" dirty="0">
                <a:solidFill>
                  <a:srgbClr val="FF0000"/>
                </a:solidFill>
              </a:rPr>
              <a:t>road inspectors </a:t>
            </a:r>
            <a:r>
              <a:rPr lang="en-US" dirty="0"/>
              <a:t>in year x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645152" y="1348507"/>
            <a:ext cx="4327720" cy="4717710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b="1" dirty="0"/>
              <a:t>Cavalrymen</a:t>
            </a:r>
          </a:p>
          <a:p>
            <a:r>
              <a:rPr lang="en-US" dirty="0" smtClean="0"/>
              <a:t>old cavalrymen</a:t>
            </a:r>
          </a:p>
          <a:p>
            <a:r>
              <a:rPr lang="en-US" dirty="0" smtClean="0"/>
              <a:t>those </a:t>
            </a:r>
            <a:r>
              <a:rPr lang="en-US" dirty="0"/>
              <a:t>who became cavalrymen through </a:t>
            </a:r>
            <a:r>
              <a:rPr lang="en-US" dirty="0" err="1" smtClean="0"/>
              <a:t>Exakon</a:t>
            </a:r>
            <a:endParaRPr lang="en-US" dirty="0"/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</a:t>
            </a:r>
            <a:r>
              <a:rPr lang="en-US" u="sng" dirty="0">
                <a:solidFill>
                  <a:srgbClr val="FF0000"/>
                </a:solidFill>
              </a:rPr>
              <a:t>road </a:t>
            </a:r>
            <a:r>
              <a:rPr lang="en-US" u="sng" dirty="0" smtClean="0">
                <a:solidFill>
                  <a:srgbClr val="FF0000"/>
                </a:solidFill>
              </a:rPr>
              <a:t>inspectors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</a:t>
            </a:r>
            <a:r>
              <a:rPr lang="en-US" dirty="0" smtClean="0"/>
              <a:t>policemen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river </a:t>
            </a:r>
            <a:r>
              <a:rPr lang="en-US" dirty="0" smtClean="0"/>
              <a:t>guards</a:t>
            </a:r>
          </a:p>
          <a:p>
            <a:r>
              <a:rPr lang="en-US" dirty="0" smtClean="0"/>
              <a:t>those </a:t>
            </a:r>
            <a:r>
              <a:rPr lang="en-US" dirty="0"/>
              <a:t>who were promoted to the rank of cavalrymen from the rank of desert </a:t>
            </a:r>
            <a:r>
              <a:rPr lang="en-US" dirty="0" smtClean="0"/>
              <a:t>guards</a:t>
            </a:r>
          </a:p>
          <a:p>
            <a:r>
              <a:rPr lang="en-US" dirty="0" smtClean="0"/>
              <a:t>those </a:t>
            </a:r>
            <a:r>
              <a:rPr lang="en-US" dirty="0"/>
              <a:t>who became cavalrymen through </a:t>
            </a:r>
            <a:r>
              <a:rPr lang="en-US" dirty="0" err="1"/>
              <a:t>Tothes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3276" y="461874"/>
            <a:ext cx="2524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Example village level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(+ dates + names)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5152" y="482310"/>
            <a:ext cx="2821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Example </a:t>
            </a:r>
            <a:r>
              <a:rPr lang="en-US" dirty="0" err="1" smtClean="0">
                <a:solidFill>
                  <a:srgbClr val="FF0000"/>
                </a:solidFill>
              </a:rPr>
              <a:t>toparchy</a:t>
            </a:r>
            <a:r>
              <a:rPr lang="en-US" dirty="0" smtClean="0">
                <a:solidFill>
                  <a:srgbClr val="FF0000"/>
                </a:solidFill>
              </a:rPr>
              <a:t> level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(+ names, no dates)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80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584" y="1131852"/>
            <a:ext cx="8077828" cy="57261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Cavalrymen</a:t>
            </a:r>
          </a:p>
          <a:p>
            <a:r>
              <a:rPr lang="en-US" dirty="0" smtClean="0"/>
              <a:t>Land </a:t>
            </a:r>
            <a:r>
              <a:rPr lang="en-US" dirty="0"/>
              <a:t>as surveyed up to year 16 (207/206 BC)</a:t>
            </a:r>
          </a:p>
          <a:p>
            <a:pPr lvl="3"/>
            <a:r>
              <a:rPr lang="en-US" dirty="0"/>
              <a:t>One plot of 120 ar. </a:t>
            </a:r>
            <a:r>
              <a:rPr lang="en-US" dirty="0" smtClean="0"/>
              <a:t>for a </a:t>
            </a:r>
            <a:r>
              <a:rPr lang="en-US" dirty="0"/>
              <a:t>cavalryman from the </a:t>
            </a:r>
            <a:r>
              <a:rPr lang="en-US" i="1" dirty="0"/>
              <a:t>polis</a:t>
            </a:r>
            <a:r>
              <a:rPr lang="en-US" dirty="0"/>
              <a:t>, detailed report</a:t>
            </a:r>
          </a:p>
          <a:p>
            <a:pPr lvl="3"/>
            <a:r>
              <a:rPr lang="en-US" dirty="0" smtClean="0"/>
              <a:t>Land (40 ar.) </a:t>
            </a:r>
            <a:r>
              <a:rPr lang="en-US" dirty="0"/>
              <a:t>of the cavalrymen of the troop of </a:t>
            </a:r>
            <a:r>
              <a:rPr lang="en-US" dirty="0" err="1"/>
              <a:t>Ptolemaios</a:t>
            </a:r>
            <a:r>
              <a:rPr lang="en-US" dirty="0"/>
              <a:t> son of </a:t>
            </a:r>
            <a:r>
              <a:rPr lang="en-US" dirty="0" err="1" smtClean="0"/>
              <a:t>Apollodoros</a:t>
            </a:r>
            <a:r>
              <a:rPr lang="en-US" dirty="0" smtClean="0"/>
              <a:t>, no details for these smaller plots</a:t>
            </a:r>
          </a:p>
          <a:p>
            <a:r>
              <a:rPr lang="en-US" dirty="0" smtClean="0"/>
              <a:t>Land as surveyed since year 12 (170 BC)</a:t>
            </a:r>
          </a:p>
          <a:p>
            <a:pPr lvl="3"/>
            <a:r>
              <a:rPr lang="en-US" dirty="0" smtClean="0"/>
              <a:t>One </a:t>
            </a:r>
            <a:r>
              <a:rPr lang="en-US" dirty="0"/>
              <a:t>plot assigned in year 15 (167/168 BC) to </a:t>
            </a:r>
            <a:r>
              <a:rPr lang="en-US" dirty="0" err="1"/>
              <a:t>Pasas</a:t>
            </a:r>
            <a:r>
              <a:rPr lang="en-US" dirty="0"/>
              <a:t> in city and upper </a:t>
            </a:r>
            <a:r>
              <a:rPr lang="en-US" dirty="0" err="1"/>
              <a:t>toparchy</a:t>
            </a:r>
            <a:r>
              <a:rPr lang="en-US" dirty="0"/>
              <a:t>; later transferred to his son </a:t>
            </a:r>
            <a:r>
              <a:rPr lang="en-US" dirty="0" err="1"/>
              <a:t>Ptolemaios</a:t>
            </a:r>
            <a:r>
              <a:rPr lang="en-US" dirty="0"/>
              <a:t>, </a:t>
            </a:r>
            <a:r>
              <a:rPr lang="en-US" dirty="0" smtClean="0"/>
              <a:t>280 </a:t>
            </a:r>
            <a:r>
              <a:rPr lang="en-US" dirty="0" err="1" smtClean="0"/>
              <a:t>arouras</a:t>
            </a:r>
            <a:r>
              <a:rPr lang="en-US" dirty="0" smtClean="0"/>
              <a:t>, detailed </a:t>
            </a:r>
            <a:r>
              <a:rPr lang="en-US" dirty="0"/>
              <a:t>report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701" y="461874"/>
            <a:ext cx="7218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Example </a:t>
            </a:r>
            <a:r>
              <a:rPr lang="en-US" dirty="0" err="1" smtClean="0">
                <a:solidFill>
                  <a:srgbClr val="FF0000"/>
                </a:solidFill>
              </a:rPr>
              <a:t>nome</a:t>
            </a:r>
            <a:r>
              <a:rPr lang="en-US" dirty="0" smtClean="0">
                <a:solidFill>
                  <a:srgbClr val="FF0000"/>
                </a:solidFill>
              </a:rPr>
              <a:t> level (</a:t>
            </a:r>
            <a:r>
              <a:rPr lang="en-US" dirty="0" err="1" smtClean="0">
                <a:solidFill>
                  <a:srgbClr val="FF0000"/>
                </a:solidFill>
              </a:rPr>
              <a:t>Edfu</a:t>
            </a:r>
            <a:r>
              <a:rPr lang="en-US" dirty="0" smtClean="0">
                <a:solidFill>
                  <a:srgbClr val="FF0000"/>
                </a:solidFill>
              </a:rPr>
              <a:t>) + dates + names only for large plots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520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56164"/>
            <a:ext cx="7480217" cy="8469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Land type: Crown land</a:t>
            </a:r>
            <a:br>
              <a:rPr lang="en-US" sz="2400" dirty="0" smtClean="0"/>
            </a:br>
            <a:r>
              <a:rPr lang="en-US" sz="2400" dirty="0" smtClean="0"/>
              <a:t>(= </a:t>
            </a:r>
            <a:r>
              <a:rPr lang="en-US" sz="2400" dirty="0" err="1" smtClean="0"/>
              <a:t>Edfu</a:t>
            </a:r>
            <a:r>
              <a:rPr lang="en-US" sz="2400" dirty="0" smtClean="0"/>
              <a:t>: Land subject to taxes)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577603"/>
              </p:ext>
            </p:extLst>
          </p:nvPr>
        </p:nvGraphicFramePr>
        <p:xfrm>
          <a:off x="620323" y="1483335"/>
          <a:ext cx="8408217" cy="5125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02739"/>
                <a:gridCol w="2802739"/>
                <a:gridCol w="28027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Village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Toparchy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Nome level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subcategories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Fayum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surface and crops (wheat, barley, </a:t>
                      </a:r>
                      <a:r>
                        <a:rPr lang="is-I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…)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listed</a:t>
                      </a:r>
                      <a:r>
                        <a:rPr lang="en-US" dirty="0" smtClean="0">
                          <a:effectLst/>
                        </a:rPr>
                        <a:t> (</a:t>
                      </a:r>
                      <a:r>
                        <a:rPr lang="en-US" strike="dblStrike" dirty="0" smtClean="0">
                          <a:effectLst/>
                        </a:rPr>
                        <a:t>no details </a:t>
                      </a:r>
                      <a:r>
                        <a:rPr lang="en-US" dirty="0" smtClean="0">
                          <a:effectLst/>
                        </a:rPr>
                        <a:t>on persons)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detailed overview of derelict land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 - ]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ubcategories: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land 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island land </a:t>
                      </a:r>
                      <a:endParaRPr lang="en-US" sz="1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land and island land with brushwood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US" sz="1800" strike="dbl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details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wheat, barley,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yield reckoned in wheat (standard) 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totals for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toparchy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for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800" kern="120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‘columns’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detailed overview of derelict land + dates important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83352" y="6301278"/>
            <a:ext cx="1587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Fayum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339121" y="6301278"/>
            <a:ext cx="2831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Herakleopolite</a:t>
            </a:r>
            <a:r>
              <a:rPr lang="en-US" sz="1400" dirty="0" smtClean="0"/>
              <a:t> </a:t>
            </a:r>
            <a:r>
              <a:rPr lang="en-US" sz="1400" dirty="0" err="1" smtClean="0"/>
              <a:t>nome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73759" y="6301278"/>
            <a:ext cx="1950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Info from </a:t>
            </a:r>
            <a:r>
              <a:rPr lang="en-US" sz="1400" dirty="0" err="1" smtClean="0"/>
              <a:t>Edfu</a:t>
            </a:r>
            <a:r>
              <a:rPr lang="en-US" sz="1400" dirty="0" smtClean="0"/>
              <a:t> </a:t>
            </a:r>
            <a:r>
              <a:rPr lang="en-US" sz="1400" dirty="0" err="1" smtClean="0"/>
              <a:t>nome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26182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0215" cy="4097831"/>
          </a:xfrm>
        </p:spPr>
        <p:txBody>
          <a:bodyPr>
            <a:normAutofit fontScale="85000" lnSpcReduction="20000"/>
          </a:bodyPr>
          <a:lstStyle/>
          <a:p>
            <a:pPr marL="525780" lvl="0" indent="-457200">
              <a:buAutoNum type="arabicPeriod"/>
            </a:pPr>
            <a:r>
              <a:rPr lang="en-US" dirty="0" smtClean="0"/>
              <a:t>Subcategories ! </a:t>
            </a:r>
            <a:endParaRPr lang="en-US" dirty="0"/>
          </a:p>
          <a:p>
            <a:pPr marL="525780" lvl="0" indent="-457200">
              <a:buAutoNum type="arabicPeriod"/>
            </a:pPr>
            <a:r>
              <a:rPr lang="en-US" dirty="0" smtClean="0"/>
              <a:t>Easy to check data</a:t>
            </a:r>
          </a:p>
          <a:p>
            <a:pPr marL="525780" lvl="0" indent="-457200">
              <a:buAutoNum type="arabicPeriod"/>
            </a:pPr>
            <a:r>
              <a:rPr lang="en-US" dirty="0" smtClean="0"/>
              <a:t>Longue </a:t>
            </a:r>
            <a:r>
              <a:rPr lang="en-US" dirty="0" err="1"/>
              <a:t>durée</a:t>
            </a:r>
            <a:r>
              <a:rPr lang="en-US" dirty="0"/>
              <a:t>. Key dates (BC</a:t>
            </a:r>
            <a:r>
              <a:rPr lang="en-US" dirty="0" smtClean="0"/>
              <a:t>)</a:t>
            </a:r>
          </a:p>
          <a:p>
            <a:pPr marL="68580" lvl="0" indent="0">
              <a:buNone/>
            </a:pPr>
            <a:endParaRPr lang="en-US" dirty="0" smtClean="0"/>
          </a:p>
          <a:p>
            <a:pPr marL="68580" lvl="0" indent="0">
              <a:buNone/>
            </a:pPr>
            <a:r>
              <a:rPr lang="en-US" dirty="0" err="1" smtClean="0"/>
              <a:t>Edfu</a:t>
            </a:r>
            <a:r>
              <a:rPr lang="en-US" dirty="0" smtClean="0"/>
              <a:t> </a:t>
            </a:r>
            <a:r>
              <a:rPr lang="en-US" dirty="0" smtClean="0"/>
              <a:t>land survey &lt; 119/118 BC (Ptolemy VIII)</a:t>
            </a:r>
          </a:p>
          <a:p>
            <a:pPr marL="68580" lvl="0" indent="0">
              <a:buNone/>
            </a:pPr>
            <a:r>
              <a:rPr lang="en-US" dirty="0" smtClean="0"/>
              <a:t>Key dates: </a:t>
            </a:r>
          </a:p>
          <a:p>
            <a:pPr lvl="0"/>
            <a:r>
              <a:rPr lang="en-US" dirty="0" smtClean="0"/>
              <a:t>207</a:t>
            </a:r>
            <a:r>
              <a:rPr lang="en-US" dirty="0"/>
              <a:t>/206 is the start of a great native </a:t>
            </a:r>
            <a:r>
              <a:rPr lang="en-US" dirty="0" smtClean="0"/>
              <a:t>revolt</a:t>
            </a:r>
            <a:endParaRPr lang="en-US" dirty="0"/>
          </a:p>
          <a:p>
            <a:pPr lvl="0"/>
            <a:r>
              <a:rPr lang="en-US" dirty="0" smtClean="0"/>
              <a:t>180 </a:t>
            </a:r>
            <a:r>
              <a:rPr lang="en-US" dirty="0"/>
              <a:t>was the first </a:t>
            </a:r>
            <a:r>
              <a:rPr lang="en-US" dirty="0" err="1"/>
              <a:t>regnal</a:t>
            </a:r>
            <a:r>
              <a:rPr lang="en-US" dirty="0"/>
              <a:t> year of the previous king, that is the brother of the king Ptolemy VI </a:t>
            </a:r>
            <a:r>
              <a:rPr lang="en-US" dirty="0" err="1" smtClean="0"/>
              <a:t>Philometor</a:t>
            </a:r>
            <a:endParaRPr lang="en-US" dirty="0"/>
          </a:p>
          <a:p>
            <a:pPr lvl="0"/>
            <a:r>
              <a:rPr lang="en-US" dirty="0" smtClean="0"/>
              <a:t>170 when </a:t>
            </a:r>
            <a:r>
              <a:rPr lang="en-US" dirty="0"/>
              <a:t>- in the face of the threat of a Syrian invasion under Antiochus IV - an emergency coalition was formed of the brothers Ptolemy VI and VIII together with C</a:t>
            </a:r>
            <a:r>
              <a:rPr lang="en-US" dirty="0" smtClean="0"/>
              <a:t>leopatra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35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l.1.cols.i–i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243" y="1207139"/>
            <a:ext cx="1801368" cy="2116836"/>
          </a:xfrm>
          <a:prstGeom prst="rect">
            <a:avLst/>
          </a:prstGeom>
        </p:spPr>
      </p:pic>
      <p:pic>
        <p:nvPicPr>
          <p:cNvPr id="5" name="Picture 4" descr="pl.2.cols.iii–i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1" y="1207139"/>
            <a:ext cx="1801368" cy="2135124"/>
          </a:xfrm>
          <a:prstGeom prst="rect">
            <a:avLst/>
          </a:prstGeom>
        </p:spPr>
      </p:pic>
      <p:pic>
        <p:nvPicPr>
          <p:cNvPr id="6" name="Picture 5" descr="Pl.3.cols.v–v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979" y="1207139"/>
            <a:ext cx="1801368" cy="2089404"/>
          </a:xfrm>
          <a:prstGeom prst="rect">
            <a:avLst/>
          </a:prstGeom>
        </p:spPr>
      </p:pic>
      <p:pic>
        <p:nvPicPr>
          <p:cNvPr id="7" name="Picture 6" descr="Pl.4.cols.vii–vii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347" y="1207139"/>
            <a:ext cx="1801368" cy="2148840"/>
          </a:xfrm>
          <a:prstGeom prst="rect">
            <a:avLst/>
          </a:prstGeom>
        </p:spPr>
      </p:pic>
      <p:pic>
        <p:nvPicPr>
          <p:cNvPr id="8" name="Picture 7" descr="Pl.5.cols.ix–x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19" y="3530417"/>
            <a:ext cx="1801368" cy="2148840"/>
          </a:xfrm>
          <a:prstGeom prst="rect">
            <a:avLst/>
          </a:prstGeom>
        </p:spPr>
      </p:pic>
      <p:pic>
        <p:nvPicPr>
          <p:cNvPr id="9" name="Picture 8" descr="Pl.6.cols.xi–xi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611" y="3530417"/>
            <a:ext cx="1801368" cy="2144268"/>
          </a:xfrm>
          <a:prstGeom prst="rect">
            <a:avLst/>
          </a:prstGeom>
        </p:spPr>
      </p:pic>
      <p:pic>
        <p:nvPicPr>
          <p:cNvPr id="10" name="Picture 9" descr="Pl.7.cols.xiii–xiv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979" y="3562421"/>
            <a:ext cx="1801368" cy="2043684"/>
          </a:xfrm>
          <a:prstGeom prst="rect">
            <a:avLst/>
          </a:prstGeom>
        </p:spPr>
      </p:pic>
      <p:pic>
        <p:nvPicPr>
          <p:cNvPr id="11" name="Picture 10" descr="Pl.8.cols.xv–xvi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347" y="3530417"/>
            <a:ext cx="1801368" cy="20756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5381" y="5720347"/>
            <a:ext cx="8536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P. </a:t>
            </a:r>
            <a:r>
              <a:rPr lang="en-US" dirty="0" err="1"/>
              <a:t>Haun</a:t>
            </a:r>
            <a:r>
              <a:rPr lang="en-US" dirty="0"/>
              <a:t>. inv. 407, </a:t>
            </a:r>
            <a:r>
              <a:rPr lang="en-US" dirty="0" smtClean="0"/>
              <a:t>Papyrus </a:t>
            </a:r>
            <a:r>
              <a:rPr lang="en-US" dirty="0"/>
              <a:t>Carlsberg Collection of the Univ. of </a:t>
            </a:r>
            <a:r>
              <a:rPr lang="en-US" dirty="0" smtClean="0"/>
              <a:t>Copenhagen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effectLst/>
              </a:rPr>
              <a:t>8 sheets = 16 columns: </a:t>
            </a:r>
            <a:r>
              <a:rPr lang="en-GB" dirty="0" err="1" smtClean="0"/>
              <a:t>Ibscher</a:t>
            </a:r>
            <a:r>
              <a:rPr lang="en-GB" dirty="0" smtClean="0"/>
              <a:t> 1912 Berlin -&gt; Copenhagen</a:t>
            </a:r>
          </a:p>
          <a:p>
            <a:pPr marL="285750" indent="-285750">
              <a:buFont typeface="Arial"/>
              <a:buChar char="•"/>
            </a:pPr>
            <a:r>
              <a:rPr lang="en-GB" dirty="0" smtClean="0"/>
              <a:t>Rest? Only </a:t>
            </a:r>
            <a:r>
              <a:rPr lang="en-GB" dirty="0" err="1" smtClean="0">
                <a:solidFill>
                  <a:srgbClr val="FF0000"/>
                </a:solidFill>
              </a:rPr>
              <a:t>Schubart</a:t>
            </a:r>
            <a:r>
              <a:rPr lang="en-GB" dirty="0" smtClean="0">
                <a:solidFill>
                  <a:srgbClr val="FF0000"/>
                </a:solidFill>
              </a:rPr>
              <a:t>-column </a:t>
            </a:r>
            <a:r>
              <a:rPr lang="en-GB" dirty="0" smtClean="0"/>
              <a:t>°2013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729126" y="4245436"/>
            <a:ext cx="4271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13243" y="1255436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7347" y="3562421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702" y="1917600"/>
            <a:ext cx="4271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62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456164"/>
            <a:ext cx="7480217" cy="1143000"/>
          </a:xfrm>
        </p:spPr>
        <p:txBody>
          <a:bodyPr/>
          <a:lstStyle/>
          <a:p>
            <a:r>
              <a:rPr lang="en-US" dirty="0" smtClean="0"/>
              <a:t>1. Main </a:t>
            </a:r>
            <a:r>
              <a:rPr lang="en-US" dirty="0"/>
              <a:t>survey operations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04958"/>
            <a:ext cx="7480215" cy="3508977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1. a </a:t>
            </a:r>
            <a:r>
              <a:rPr lang="en-US" dirty="0"/>
              <a:t>cadastral survey, drawn up after the flood (in September–</a:t>
            </a:r>
            <a:r>
              <a:rPr lang="en-US" dirty="0" smtClean="0"/>
              <a:t>October) </a:t>
            </a:r>
          </a:p>
          <a:p>
            <a:pPr lvl="0"/>
            <a:r>
              <a:rPr lang="en-US" dirty="0" smtClean="0"/>
              <a:t>2. a </a:t>
            </a:r>
            <a:r>
              <a:rPr lang="en-US" dirty="0"/>
              <a:t>land survey including a report of the crops or “survey of agricultural production”, drawn up in February–March after sowing and before the harvest. </a:t>
            </a:r>
          </a:p>
          <a:p>
            <a:pPr lvl="0"/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71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</a:t>
            </a:r>
            <a:r>
              <a:rPr lang="en-GB" dirty="0" smtClean="0"/>
              <a:t>and </a:t>
            </a:r>
            <a:r>
              <a:rPr lang="en-GB" dirty="0"/>
              <a:t>survey with the crop report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at village </a:t>
            </a:r>
            <a:r>
              <a:rPr lang="en-GB" dirty="0" smtClean="0"/>
              <a:t>level</a:t>
            </a:r>
            <a:r>
              <a:rPr lang="en-GB" dirty="0"/>
              <a:t> </a:t>
            </a:r>
            <a:r>
              <a:rPr lang="en-GB" dirty="0" smtClean="0"/>
              <a:t>&lt; </a:t>
            </a:r>
            <a:r>
              <a:rPr lang="en-GB" dirty="0" err="1" smtClean="0"/>
              <a:t>komogrammateus</a:t>
            </a:r>
            <a:endParaRPr lang="en-GB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A</a:t>
            </a:r>
            <a:r>
              <a:rPr lang="en-GB" dirty="0" smtClean="0"/>
              <a:t>t </a:t>
            </a:r>
            <a:r>
              <a:rPr lang="en-GB" dirty="0" err="1" smtClean="0"/>
              <a:t>toparchy</a:t>
            </a:r>
            <a:r>
              <a:rPr lang="en-GB" dirty="0" smtClean="0"/>
              <a:t>-level &lt; </a:t>
            </a:r>
            <a:r>
              <a:rPr lang="en-GB" dirty="0" err="1" smtClean="0"/>
              <a:t>topogrammateus</a:t>
            </a:r>
            <a:endParaRPr lang="en-US" dirty="0"/>
          </a:p>
          <a:p>
            <a:pPr lvl="1"/>
            <a:endParaRPr lang="nl-BE" dirty="0" smtClean="0"/>
          </a:p>
          <a:p>
            <a:pPr lvl="0"/>
            <a:r>
              <a:rPr lang="nl-BE" dirty="0" smtClean="0"/>
              <a:t>A</a:t>
            </a:r>
            <a:r>
              <a:rPr lang="en-GB" dirty="0" smtClean="0"/>
              <a:t>t </a:t>
            </a:r>
            <a:r>
              <a:rPr lang="en-GB" dirty="0" err="1" smtClean="0"/>
              <a:t>nome</a:t>
            </a:r>
            <a:r>
              <a:rPr lang="en-GB" dirty="0" smtClean="0"/>
              <a:t> level &lt; </a:t>
            </a:r>
            <a:r>
              <a:rPr lang="en-GB" dirty="0" err="1" smtClean="0"/>
              <a:t>basilikos</a:t>
            </a:r>
            <a:r>
              <a:rPr lang="en-GB" dirty="0" smtClean="0"/>
              <a:t> </a:t>
            </a:r>
            <a:r>
              <a:rPr lang="en-GB" dirty="0" err="1"/>
              <a:t>grammateus</a:t>
            </a:r>
            <a:r>
              <a:rPr lang="en-GB" dirty="0"/>
              <a:t> or royal scribe &lt; </a:t>
            </a:r>
            <a:r>
              <a:rPr lang="en-GB" dirty="0" smtClean="0"/>
              <a:t>cf. the </a:t>
            </a:r>
            <a:r>
              <a:rPr lang="en-GB" dirty="0" err="1" smtClean="0"/>
              <a:t>Edfu</a:t>
            </a:r>
            <a:r>
              <a:rPr lang="en-GB" dirty="0" smtClean="0"/>
              <a:t> land survey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7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Nome survey </a:t>
            </a:r>
            <a:br>
              <a:rPr lang="en-US" dirty="0" smtClean="0"/>
            </a:br>
            <a:r>
              <a:rPr lang="en-US" dirty="0" smtClean="0"/>
              <a:t>discussed in spring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0215" cy="431428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in </a:t>
            </a:r>
            <a:r>
              <a:rPr lang="en-GB" dirty="0"/>
              <a:t>the presence of the </a:t>
            </a:r>
            <a:endParaRPr lang="en-GB" dirty="0" smtClean="0"/>
          </a:p>
          <a:p>
            <a:pPr lvl="1"/>
            <a:r>
              <a:rPr lang="en-GB" dirty="0" smtClean="0"/>
              <a:t>village </a:t>
            </a:r>
            <a:r>
              <a:rPr lang="en-GB" dirty="0"/>
              <a:t>scribes and </a:t>
            </a:r>
            <a:endParaRPr lang="en-GB" dirty="0" smtClean="0"/>
          </a:p>
          <a:p>
            <a:pPr lvl="1"/>
            <a:r>
              <a:rPr lang="en-GB" dirty="0" smtClean="0"/>
              <a:t>probably </a:t>
            </a:r>
            <a:r>
              <a:rPr lang="en-GB" dirty="0"/>
              <a:t>also the </a:t>
            </a:r>
            <a:r>
              <a:rPr lang="en-GB" i="1" dirty="0" err="1"/>
              <a:t>topogrammateis</a:t>
            </a:r>
            <a:r>
              <a:rPr lang="en-GB" dirty="0"/>
              <a:t>. </a:t>
            </a:r>
            <a:endParaRPr lang="en-GB" dirty="0" smtClean="0"/>
          </a:p>
          <a:p>
            <a:pPr marL="68580" indent="0">
              <a:buNone/>
            </a:pPr>
            <a:endParaRPr lang="en-GB" smtClean="0"/>
          </a:p>
          <a:p>
            <a:pPr marL="68580" indent="0">
              <a:buNone/>
            </a:pPr>
            <a:r>
              <a:rPr lang="en-GB" smtClean="0"/>
              <a:t>Cf</a:t>
            </a:r>
            <a:r>
              <a:rPr lang="en-GB" dirty="0" smtClean="0"/>
              <a:t>. </a:t>
            </a:r>
            <a:r>
              <a:rPr lang="en-GB" dirty="0" err="1" smtClean="0"/>
              <a:t>Edfu</a:t>
            </a:r>
            <a:r>
              <a:rPr lang="en-GB" dirty="0" smtClean="0"/>
              <a:t> </a:t>
            </a:r>
            <a:r>
              <a:rPr lang="en-GB" dirty="0"/>
              <a:t>land </a:t>
            </a:r>
            <a:r>
              <a:rPr lang="en-GB" dirty="0" smtClean="0"/>
              <a:t>survey: </a:t>
            </a:r>
          </a:p>
          <a:p>
            <a:r>
              <a:rPr lang="en-GB" dirty="0" smtClean="0"/>
              <a:t>additional </a:t>
            </a:r>
            <a:r>
              <a:rPr lang="en-GB" dirty="0"/>
              <a:t>information, added in smaller characters often between or before the lines, </a:t>
            </a:r>
            <a:r>
              <a:rPr lang="en-GB" dirty="0" smtClean="0"/>
              <a:t>by </a:t>
            </a:r>
            <a:r>
              <a:rPr lang="en-GB" dirty="0"/>
              <a:t>‘the village scribes</a:t>
            </a:r>
            <a:r>
              <a:rPr lang="en-GB" dirty="0" smtClean="0"/>
              <a:t>’. </a:t>
            </a:r>
            <a:r>
              <a:rPr lang="en-GB" dirty="0"/>
              <a:t>Lines 120–</a:t>
            </a:r>
            <a:r>
              <a:rPr lang="en-GB" dirty="0" smtClean="0"/>
              <a:t>1</a:t>
            </a:r>
            <a:r>
              <a:rPr lang="en-GB" dirty="0"/>
              <a:t> </a:t>
            </a:r>
            <a:r>
              <a:rPr lang="en-GB" dirty="0" smtClean="0"/>
              <a:t>e.g.: </a:t>
            </a:r>
          </a:p>
          <a:p>
            <a:endParaRPr lang="en-GB" dirty="0" smtClean="0"/>
          </a:p>
          <a:p>
            <a:pPr marL="850392" lvl="3" indent="0">
              <a:buNone/>
            </a:pPr>
            <a:r>
              <a:rPr lang="en-US" dirty="0" err="1" smtClean="0">
                <a:latin typeface="IFAO-Grec Unicode"/>
                <a:cs typeface="IFAO-Grec Unicode"/>
              </a:rPr>
              <a:t>οἱ</a:t>
            </a:r>
            <a:r>
              <a:rPr lang="en-US" dirty="0" smtClean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κωμογρ</a:t>
            </a:r>
            <a:r>
              <a:rPr lang="en-US" dirty="0">
                <a:latin typeface="IFAO-Grec Unicode"/>
                <a:cs typeface="IFAO-Grec Unicode"/>
              </a:rPr>
              <a:t>α(</a:t>
            </a:r>
            <a:r>
              <a:rPr lang="en-US" dirty="0" err="1">
                <a:latin typeface="IFAO-Grec Unicode"/>
                <a:cs typeface="IFAO-Grec Unicode"/>
              </a:rPr>
              <a:t>μμ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τεῖς</a:t>
            </a:r>
            <a:r>
              <a:rPr lang="en-US" dirty="0">
                <a:latin typeface="IFAO-Grec Unicode"/>
                <a:cs typeface="IFAO-Grec Unicode"/>
              </a:rPr>
              <a:t>)</a:t>
            </a:r>
          </a:p>
          <a:p>
            <a:pPr marL="850392" lvl="3" indent="0">
              <a:buNone/>
            </a:pPr>
            <a:r>
              <a:rPr lang="en-US" dirty="0" err="1">
                <a:latin typeface="IFAO-Grec Unicode"/>
                <a:cs typeface="IFAO-Grec Unicode"/>
              </a:rPr>
              <a:t>τὴν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ἀντ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ν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ιρ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ουμένην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οὕ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τως</a:t>
            </a:r>
            <a:r>
              <a:rPr lang="en-US" dirty="0">
                <a:latin typeface="IFAO-Grec Unicode"/>
                <a:cs typeface="IFAO-Grec Unicode"/>
              </a:rPr>
              <a:t>)</a:t>
            </a:r>
          </a:p>
          <a:p>
            <a:pPr marL="850392" lvl="3" indent="0">
              <a:buNone/>
            </a:pPr>
            <a:r>
              <a:rPr lang="en-US" sz="1400" i="1" dirty="0"/>
              <a:t>The village scribes (report on) the land subtracted as follows.</a:t>
            </a:r>
          </a:p>
          <a:p>
            <a:endParaRPr lang="en-US" dirty="0"/>
          </a:p>
          <a:p>
            <a:r>
              <a:rPr lang="en-GB" dirty="0" smtClean="0"/>
              <a:t>presence </a:t>
            </a:r>
            <a:r>
              <a:rPr lang="en-GB" dirty="0"/>
              <a:t>of </a:t>
            </a:r>
            <a:r>
              <a:rPr lang="en-GB" i="1" dirty="0" err="1" smtClean="0"/>
              <a:t>topogrammateis</a:t>
            </a:r>
            <a:r>
              <a:rPr lang="en-GB" dirty="0" smtClean="0"/>
              <a:t>: </a:t>
            </a:r>
          </a:p>
          <a:p>
            <a:pPr lvl="1"/>
            <a:r>
              <a:rPr lang="en-GB" dirty="0" smtClean="0"/>
              <a:t>cf. the </a:t>
            </a:r>
            <a:r>
              <a:rPr lang="en-GB" dirty="0"/>
              <a:t>numerous checking marks (small dots) that may refer to details checked by the </a:t>
            </a:r>
            <a:r>
              <a:rPr lang="en-GB" i="1" dirty="0" err="1"/>
              <a:t>topogrammateis</a:t>
            </a:r>
            <a:r>
              <a:rPr lang="en-GB" dirty="0"/>
              <a:t> and </a:t>
            </a:r>
            <a:endParaRPr lang="en-GB" dirty="0" smtClean="0"/>
          </a:p>
          <a:p>
            <a:pPr lvl="1"/>
            <a:r>
              <a:rPr lang="en-GB" dirty="0" smtClean="0"/>
              <a:t>in </a:t>
            </a:r>
            <a:r>
              <a:rPr lang="en-GB" dirty="0"/>
              <a:t>ll. 339–43, a correction on a total of the upper-</a:t>
            </a:r>
            <a:r>
              <a:rPr lang="en-GB" dirty="0" err="1"/>
              <a:t>toparchy</a:t>
            </a:r>
            <a:r>
              <a:rPr lang="en-GB" dirty="0"/>
              <a:t>, added in a second hand.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14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Topographical land survey with crop report </a:t>
            </a:r>
            <a:r>
              <a:rPr lang="en-US" dirty="0" smtClean="0"/>
              <a:t>(P. </a:t>
            </a:r>
            <a:r>
              <a:rPr lang="en-US" dirty="0" err="1" smtClean="0"/>
              <a:t>Tebt</a:t>
            </a:r>
            <a:r>
              <a:rPr lang="en-US" dirty="0" smtClean="0"/>
              <a:t>. 4.1119)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9710" y="2313431"/>
            <a:ext cx="2827349" cy="4320449"/>
          </a:xfrm>
        </p:spPr>
        <p:txBody>
          <a:bodyPr>
            <a:normAutofit/>
          </a:bodyPr>
          <a:lstStyle/>
          <a:p>
            <a:r>
              <a:rPr lang="en-US" dirty="0"/>
              <a:t>Topographical details </a:t>
            </a:r>
            <a:endParaRPr lang="en-US" dirty="0" smtClean="0"/>
          </a:p>
          <a:p>
            <a:r>
              <a:rPr lang="en-US" dirty="0" smtClean="0"/>
              <a:t>Personal details</a:t>
            </a:r>
          </a:p>
          <a:p>
            <a:r>
              <a:rPr lang="en-US" dirty="0" smtClean="0"/>
              <a:t>Land type &amp;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Crop details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- rent/taxes</a:t>
            </a:r>
          </a:p>
          <a:p>
            <a:pPr lvl="1"/>
            <a:r>
              <a:rPr lang="en-US" dirty="0" smtClean="0"/>
              <a:t>Fertile part</a:t>
            </a:r>
          </a:p>
          <a:p>
            <a:pPr lvl="1"/>
            <a:r>
              <a:rPr lang="en-US" dirty="0" smtClean="0"/>
              <a:t>crops</a:t>
            </a:r>
          </a:p>
          <a:p>
            <a:endParaRPr lang="en-US" i="1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092824" y="2325920"/>
            <a:ext cx="3137647" cy="4320451"/>
          </a:xfrm>
        </p:spPr>
        <p:txBody>
          <a:bodyPr>
            <a:noAutofit/>
          </a:bodyPr>
          <a:lstStyle/>
          <a:p>
            <a:r>
              <a:rPr lang="en-US" sz="1200" i="1" dirty="0" smtClean="0"/>
              <a:t>Adjacent on the west (and the survey now proceeds from north (to south)), while the canal is in between </a:t>
            </a:r>
            <a:endParaRPr lang="en-US" sz="1200" dirty="0" smtClean="0"/>
          </a:p>
          <a:p>
            <a:r>
              <a:rPr lang="en-US" sz="1200" i="1" dirty="0" smtClean="0"/>
              <a:t>= the </a:t>
            </a:r>
            <a:r>
              <a:rPr lang="en-US" sz="1200" i="1" dirty="0" err="1" smtClean="0"/>
              <a:t>kleros</a:t>
            </a:r>
            <a:r>
              <a:rPr lang="en-US" sz="1200" i="1" dirty="0" smtClean="0"/>
              <a:t>-plot of the 100-aroura holder </a:t>
            </a:r>
            <a:r>
              <a:rPr lang="en-US" sz="1200" i="1" dirty="0" err="1" smtClean="0"/>
              <a:t>Protarchos</a:t>
            </a:r>
            <a:r>
              <a:rPr lang="en-US" sz="1200" i="1" dirty="0" smtClean="0"/>
              <a:t> son of </a:t>
            </a:r>
            <a:r>
              <a:rPr lang="en-US" sz="1200" i="1" dirty="0" err="1" smtClean="0"/>
              <a:t>Diosysios</a:t>
            </a:r>
            <a:r>
              <a:rPr lang="en-US" sz="1200" i="1" dirty="0" smtClean="0"/>
              <a:t> = 10 </a:t>
            </a:r>
            <a:r>
              <a:rPr lang="en-US" sz="1200" i="1" dirty="0" err="1" smtClean="0"/>
              <a:t>arouras</a:t>
            </a:r>
            <a:r>
              <a:rPr lang="en-US" sz="1200" i="1" dirty="0" smtClean="0"/>
              <a:t>, </a:t>
            </a:r>
            <a:r>
              <a:rPr lang="en-US" sz="1200" i="1" dirty="0" smtClean="0">
                <a:solidFill>
                  <a:srgbClr val="FF0000"/>
                </a:solidFill>
              </a:rPr>
              <a:t>of which 5 </a:t>
            </a:r>
            <a:r>
              <a:rPr lang="en-US" sz="1200" i="1" dirty="0" err="1" smtClean="0">
                <a:solidFill>
                  <a:srgbClr val="FF0000"/>
                </a:solidFill>
              </a:rPr>
              <a:t>arouras</a:t>
            </a:r>
            <a:r>
              <a:rPr lang="en-US" sz="1200" i="1" dirty="0" smtClean="0">
                <a:solidFill>
                  <a:srgbClr val="FF0000"/>
                </a:solidFill>
              </a:rPr>
              <a:t> with </a:t>
            </a:r>
            <a:r>
              <a:rPr lang="en-US" sz="1200" i="1" dirty="0" err="1" smtClean="0">
                <a:solidFill>
                  <a:srgbClr val="FF0000"/>
                </a:solidFill>
              </a:rPr>
              <a:t>arakos</a:t>
            </a:r>
            <a:r>
              <a:rPr lang="en-US" sz="1200" i="1" dirty="0" smtClean="0">
                <a:solidFill>
                  <a:srgbClr val="FF0000"/>
                </a:solidFill>
              </a:rPr>
              <a:t> (wild </a:t>
            </a:r>
            <a:r>
              <a:rPr lang="en-US" sz="1200" i="1" dirty="0" err="1" smtClean="0">
                <a:solidFill>
                  <a:srgbClr val="FF0000"/>
                </a:solidFill>
              </a:rPr>
              <a:t>chickling</a:t>
            </a:r>
            <a:r>
              <a:rPr lang="en-US" sz="1200" i="1" dirty="0" smtClean="0">
                <a:solidFill>
                  <a:srgbClr val="FF0000"/>
                </a:solidFill>
              </a:rPr>
              <a:t>) and 5 </a:t>
            </a:r>
            <a:r>
              <a:rPr lang="en-US" sz="1200" i="1" dirty="0" err="1" smtClean="0">
                <a:solidFill>
                  <a:srgbClr val="FF0000"/>
                </a:solidFill>
              </a:rPr>
              <a:t>arouras</a:t>
            </a:r>
            <a:r>
              <a:rPr lang="en-US" sz="1200" i="1" dirty="0" smtClean="0">
                <a:solidFill>
                  <a:srgbClr val="FF0000"/>
                </a:solidFill>
              </a:rPr>
              <a:t> with </a:t>
            </a:r>
            <a:r>
              <a:rPr lang="en-US" sz="1200" i="1" dirty="0" err="1" smtClean="0">
                <a:solidFill>
                  <a:srgbClr val="FF0000"/>
                </a:solidFill>
              </a:rPr>
              <a:t>phaselos</a:t>
            </a:r>
            <a:r>
              <a:rPr lang="en-US" sz="1200" i="1" dirty="0" smtClean="0">
                <a:solidFill>
                  <a:srgbClr val="FF0000"/>
                </a:solidFill>
              </a:rPr>
              <a:t> (</a:t>
            </a:r>
            <a:r>
              <a:rPr lang="en-US" sz="1200" i="1" dirty="0" err="1" smtClean="0">
                <a:solidFill>
                  <a:srgbClr val="FF0000"/>
                </a:solidFill>
              </a:rPr>
              <a:t>calavance</a:t>
            </a:r>
            <a:r>
              <a:rPr lang="en-US" sz="1200" i="1" dirty="0" smtClean="0">
                <a:solidFill>
                  <a:srgbClr val="FF0000"/>
                </a:solidFill>
              </a:rPr>
              <a:t>/dry bean)</a:t>
            </a:r>
            <a:r>
              <a:rPr lang="en-US" sz="1200" i="1" dirty="0" smtClean="0"/>
              <a:t>, the farmer is </a:t>
            </a:r>
            <a:r>
              <a:rPr lang="en-US" sz="1200" i="1" dirty="0" err="1" smtClean="0"/>
              <a:t>Cheuris</a:t>
            </a:r>
            <a:r>
              <a:rPr lang="en-US" sz="1200" i="1" dirty="0" smtClean="0"/>
              <a:t>.</a:t>
            </a:r>
          </a:p>
          <a:p>
            <a:pPr marL="68580" indent="0">
              <a:buNone/>
            </a:pPr>
            <a:endParaRPr lang="en-US" sz="1200" i="1" dirty="0" smtClean="0"/>
          </a:p>
          <a:p>
            <a:r>
              <a:rPr lang="en-US" sz="1200" i="1" dirty="0" smtClean="0"/>
              <a:t>Adjacent </a:t>
            </a:r>
            <a:r>
              <a:rPr lang="en-US" sz="1200" i="1" dirty="0"/>
              <a:t>on the south, while the irrigation channel is in between  </a:t>
            </a:r>
            <a:endParaRPr lang="en-US" sz="1200" dirty="0"/>
          </a:p>
          <a:p>
            <a:r>
              <a:rPr lang="en-US" sz="1200" i="1" dirty="0"/>
              <a:t>= </a:t>
            </a:r>
            <a:r>
              <a:rPr lang="en-US" sz="1200" i="1" dirty="0" err="1"/>
              <a:t>Portis</a:t>
            </a:r>
            <a:r>
              <a:rPr lang="en-US" sz="1200" i="1" dirty="0"/>
              <a:t> the elder son of </a:t>
            </a:r>
            <a:r>
              <a:rPr lang="en-US" sz="1200" i="1" dirty="0" err="1"/>
              <a:t>Teos</a:t>
            </a:r>
            <a:r>
              <a:rPr lang="en-US" sz="1200" i="1" dirty="0"/>
              <a:t>, Crown land, 6 </a:t>
            </a:r>
            <a:r>
              <a:rPr lang="en-US" sz="1200" i="1" dirty="0" err="1"/>
              <a:t>arouras</a:t>
            </a:r>
            <a:r>
              <a:rPr lang="en-US" sz="1200" i="1" dirty="0"/>
              <a:t>, </a:t>
            </a:r>
            <a:r>
              <a:rPr lang="en-US" sz="1200" i="1" dirty="0">
                <a:solidFill>
                  <a:srgbClr val="FF0000"/>
                </a:solidFill>
              </a:rPr>
              <a:t>of which 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i="1" dirty="0" smtClean="0">
                <a:solidFill>
                  <a:srgbClr val="FF0000"/>
                </a:solidFill>
              </a:rPr>
              <a:t>	3 </a:t>
            </a:r>
            <a:r>
              <a:rPr lang="en-US" sz="1200" i="1" dirty="0" err="1">
                <a:solidFill>
                  <a:srgbClr val="FF0000"/>
                </a:solidFill>
              </a:rPr>
              <a:t>arouras</a:t>
            </a:r>
            <a:r>
              <a:rPr lang="en-US" sz="1200" i="1" dirty="0">
                <a:solidFill>
                  <a:srgbClr val="FF0000"/>
                </a:solidFill>
              </a:rPr>
              <a:t> rented at 3 </a:t>
            </a:r>
            <a:r>
              <a:rPr lang="en-US" sz="1200" i="1" dirty="0" err="1">
                <a:solidFill>
                  <a:srgbClr val="FF0000"/>
                </a:solidFill>
              </a:rPr>
              <a:t>artabas</a:t>
            </a:r>
            <a:r>
              <a:rPr lang="en-US" sz="1200" i="1" dirty="0">
                <a:solidFill>
                  <a:srgbClr val="FF0000"/>
                </a:solidFill>
              </a:rPr>
              <a:t>/</a:t>
            </a:r>
            <a:r>
              <a:rPr lang="en-US" sz="1200" i="1" dirty="0" err="1">
                <a:solidFill>
                  <a:srgbClr val="FF0000"/>
                </a:solidFill>
              </a:rPr>
              <a:t>aroura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i="1" dirty="0">
                <a:solidFill>
                  <a:srgbClr val="FF0000"/>
                </a:solidFill>
              </a:rPr>
              <a:t>	3 </a:t>
            </a:r>
            <a:r>
              <a:rPr lang="en-US" sz="1200" i="1" dirty="0" err="1">
                <a:solidFill>
                  <a:srgbClr val="FF0000"/>
                </a:solidFill>
              </a:rPr>
              <a:t>arouras</a:t>
            </a:r>
            <a:r>
              <a:rPr lang="en-US" sz="1200" i="1" dirty="0">
                <a:solidFill>
                  <a:srgbClr val="FF0000"/>
                </a:solidFill>
              </a:rPr>
              <a:t> rented at 2 1/2 </a:t>
            </a:r>
            <a:r>
              <a:rPr lang="en-US" sz="1200" i="1" dirty="0" err="1">
                <a:solidFill>
                  <a:srgbClr val="FF0000"/>
                </a:solidFill>
              </a:rPr>
              <a:t>artabas</a:t>
            </a:r>
            <a:r>
              <a:rPr lang="en-US" sz="1200" i="1" dirty="0">
                <a:solidFill>
                  <a:srgbClr val="FF0000"/>
                </a:solidFill>
              </a:rPr>
              <a:t>/</a:t>
            </a:r>
            <a:r>
              <a:rPr lang="en-US" sz="1200" i="1" dirty="0" err="1">
                <a:solidFill>
                  <a:srgbClr val="FF0000"/>
                </a:solidFill>
              </a:rPr>
              <a:t>aroura</a:t>
            </a:r>
            <a:r>
              <a:rPr lang="en-US" sz="1200" i="1" dirty="0">
                <a:solidFill>
                  <a:srgbClr val="FF0000"/>
                </a:solidFill>
              </a:rPr>
              <a:t>,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i="1" dirty="0">
                <a:solidFill>
                  <a:srgbClr val="FF0000"/>
                </a:solidFill>
              </a:rPr>
              <a:t>the crops are: 3 </a:t>
            </a:r>
            <a:r>
              <a:rPr lang="en-US" sz="1200" i="1" dirty="0" smtClean="0">
                <a:solidFill>
                  <a:srgbClr val="FF0000"/>
                </a:solidFill>
              </a:rPr>
              <a:t>ar. with </a:t>
            </a:r>
            <a:r>
              <a:rPr lang="en-US" sz="1200" i="1" dirty="0">
                <a:solidFill>
                  <a:srgbClr val="FF0000"/>
                </a:solidFill>
              </a:rPr>
              <a:t>wheat, 1 </a:t>
            </a:r>
            <a:r>
              <a:rPr lang="en-US" sz="1200" i="1" dirty="0" smtClean="0">
                <a:solidFill>
                  <a:srgbClr val="FF0000"/>
                </a:solidFill>
              </a:rPr>
              <a:t>ar. with </a:t>
            </a:r>
            <a:r>
              <a:rPr lang="en-US" sz="1200" i="1" dirty="0" err="1">
                <a:solidFill>
                  <a:srgbClr val="FF0000"/>
                </a:solidFill>
              </a:rPr>
              <a:t>telis</a:t>
            </a:r>
            <a:r>
              <a:rPr lang="en-US" sz="1200" i="1" dirty="0">
                <a:solidFill>
                  <a:srgbClr val="FF0000"/>
                </a:solidFill>
              </a:rPr>
              <a:t> (fenugreek), 2 </a:t>
            </a:r>
            <a:r>
              <a:rPr lang="en-US" sz="1200" i="1" dirty="0" smtClean="0">
                <a:solidFill>
                  <a:srgbClr val="FF0000"/>
                </a:solidFill>
              </a:rPr>
              <a:t>ar. with </a:t>
            </a:r>
            <a:r>
              <a:rPr lang="en-US" sz="1200" i="1" dirty="0" err="1" smtClean="0">
                <a:solidFill>
                  <a:srgbClr val="FF0000"/>
                </a:solidFill>
              </a:rPr>
              <a:t>phaselos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30471" y="2313431"/>
            <a:ext cx="2913529" cy="4439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err="1" smtClean="0">
                <a:latin typeface="IFAO-Grec Unicode"/>
                <a:cs typeface="IFAO-Grec Unicode"/>
              </a:rPr>
              <a:t>λι</a:t>
            </a:r>
            <a:r>
              <a:rPr lang="en-US" sz="2300" dirty="0" smtClean="0">
                <a:latin typeface="IFAO-Grec Unicode"/>
                <a:cs typeface="IFAO-Grec Unicode"/>
              </a:rPr>
              <a:t>(β</a:t>
            </a:r>
            <a:r>
              <a:rPr lang="en-US" sz="2300" dirty="0" err="1" smtClean="0">
                <a:latin typeface="IFAO-Grec Unicode"/>
                <a:cs typeface="IFAO-Grec Unicode"/>
              </a:rPr>
              <a:t>ὸς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ἐχό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μεν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ι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ἀρχό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μεν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ι</a:t>
            </a:r>
            <a:r>
              <a:rPr lang="en-US" sz="2300" dirty="0" smtClean="0">
                <a:latin typeface="IFAO-Grec Unicode"/>
                <a:cs typeface="IFAO-Grec Unicode"/>
              </a:rPr>
              <a:t>) β</a:t>
            </a:r>
            <a:r>
              <a:rPr lang="en-US" sz="2300" dirty="0" err="1" smtClean="0">
                <a:latin typeface="IFAO-Grec Unicode"/>
                <a:cs typeface="IFAO-Grec Unicode"/>
              </a:rPr>
              <a:t>ο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ρρᾶ</a:t>
            </a:r>
            <a:r>
              <a:rPr lang="en-US" sz="2300" dirty="0" smtClean="0">
                <a:latin typeface="IFAO-Grec Unicode"/>
                <a:cs typeface="IFAO-Grec Unicode"/>
              </a:rPr>
              <a:t>) \</a:t>
            </a:r>
            <a:r>
              <a:rPr lang="en-US" sz="2300" dirty="0" err="1" smtClean="0">
                <a:latin typeface="IFAO-Grec Unicode"/>
                <a:cs typeface="IFAO-Grec Unicode"/>
              </a:rPr>
              <a:t>ἀν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ὰ</a:t>
            </a:r>
            <a:r>
              <a:rPr lang="en-US" sz="2300" dirty="0" smtClean="0">
                <a:latin typeface="IFAO-Grec Unicode"/>
                <a:cs typeface="IFAO-Grec Unicode"/>
              </a:rPr>
              <a:t>) (</a:t>
            </a:r>
            <a:r>
              <a:rPr lang="en-US" sz="2300" dirty="0" err="1" smtClean="0">
                <a:latin typeface="IFAO-Grec Unicode"/>
                <a:cs typeface="IFAO-Grec Unicode"/>
              </a:rPr>
              <a:t>μέσον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διώρυ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γος</a:t>
            </a:r>
            <a:r>
              <a:rPr lang="en-US" sz="2300" dirty="0" smtClean="0">
                <a:latin typeface="IFAO-Grec Unicode"/>
                <a:cs typeface="IFAO-Grec Unicode"/>
              </a:rPr>
              <a:t>)/ </a:t>
            </a:r>
            <a:r>
              <a:rPr lang="en-US" sz="2300" dirty="0" err="1" smtClean="0">
                <a:latin typeface="IFAO-Grec Unicode"/>
                <a:cs typeface="IFAO-Grec Unicode"/>
              </a:rPr>
              <a:t>κλή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ρου</a:t>
            </a:r>
            <a:r>
              <a:rPr lang="en-US" sz="2300" dirty="0" smtClean="0">
                <a:latin typeface="IFAO-Grec Unicode"/>
                <a:cs typeface="IFAO-Grec Unicode"/>
              </a:rPr>
              <a:t>) (</a:t>
            </a:r>
            <a:r>
              <a:rPr lang="en-US" sz="2300" dirty="0" err="1" smtClean="0">
                <a:latin typeface="IFAO-Grec Unicode"/>
                <a:cs typeface="IFAO-Grec Unicode"/>
              </a:rPr>
              <a:t>ἑκ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τοντ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ρούρου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Πρώτ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ρχος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Διονυ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σίου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ι</a:t>
            </a:r>
            <a:r>
              <a:rPr lang="en-US" sz="2300" dirty="0" smtClean="0">
                <a:latin typeface="IFAO-Grec Unicode"/>
                <a:cs typeface="IFAO-Grec Unicode"/>
              </a:rPr>
              <a:t> (</a:t>
            </a:r>
            <a:r>
              <a:rPr lang="en-US" sz="2300" dirty="0" err="1" smtClean="0">
                <a:latin typeface="IFAO-Grec Unicode"/>
                <a:cs typeface="IFAO-Grec Unicode"/>
              </a:rPr>
              <a:t>ὧν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ἀρά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κωι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ε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φ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σή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λωι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ε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γεω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ργὸς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Χεῦρις</a:t>
            </a:r>
            <a:r>
              <a:rPr lang="en-US" sz="2300" dirty="0" smtClean="0">
                <a:latin typeface="IFAO-Grec Unicode"/>
                <a:cs typeface="IFAO-Grec Unicode"/>
              </a:rPr>
              <a:t/>
            </a:r>
            <a:br>
              <a:rPr lang="en-US" sz="2300" dirty="0" smtClean="0">
                <a:latin typeface="IFAO-Grec Unicode"/>
                <a:cs typeface="IFAO-Grec Unicode"/>
              </a:rPr>
            </a:br>
            <a:endParaRPr lang="en-US" sz="2300" dirty="0" smtClean="0"/>
          </a:p>
          <a:p>
            <a:r>
              <a:rPr lang="en-US" sz="2300" dirty="0" err="1" smtClean="0">
                <a:latin typeface="IFAO-Grec Unicode"/>
                <a:cs typeface="IFAO-Grec Unicode"/>
              </a:rPr>
              <a:t>νό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του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ἐχό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μεν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ι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ἀνὰ</a:t>
            </a:r>
            <a:r>
              <a:rPr lang="en-US" sz="2300" dirty="0" smtClean="0">
                <a:latin typeface="IFAO-Grec Unicode"/>
                <a:cs typeface="IFAO-Grec Unicode"/>
              </a:rPr>
              <a:t> (</a:t>
            </a:r>
            <a:r>
              <a:rPr lang="en-US" sz="2300" dirty="0" err="1" smtClean="0">
                <a:latin typeface="IFAO-Grec Unicode"/>
                <a:cs typeface="IFAO-Grec Unicode"/>
              </a:rPr>
              <a:t>μέσον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ὑδρ</a:t>
            </a:r>
            <a:r>
              <a:rPr lang="en-US" sz="2300" dirty="0" smtClean="0">
                <a:latin typeface="IFAO-Grec Unicode"/>
                <a:cs typeface="IFAO-Grec Unicode"/>
              </a:rPr>
              <a:t>α(</a:t>
            </a:r>
            <a:r>
              <a:rPr lang="en-US" sz="2300" dirty="0" err="1" smtClean="0">
                <a:latin typeface="IFAO-Grec Unicode"/>
                <a:cs typeface="IFAO-Grec Unicode"/>
              </a:rPr>
              <a:t>γωγοῦ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Πορτειοῦς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μέ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γ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ς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Τεῶτος</a:t>
            </a:r>
            <a:r>
              <a:rPr lang="en-US" sz="2300" dirty="0" smtClean="0">
                <a:latin typeface="IFAO-Grec Unicode"/>
                <a:cs typeface="IFAO-Grec Unicode"/>
              </a:rPr>
              <a:t> βα(</a:t>
            </a:r>
            <a:r>
              <a:rPr lang="en-US" sz="2300" dirty="0" err="1" smtClean="0">
                <a:latin typeface="IFAO-Grec Unicode"/>
                <a:cs typeface="IFAO-Grec Unicode"/>
              </a:rPr>
              <a:t>σιλικῆς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ϛ</a:t>
            </a:r>
            <a:r>
              <a:rPr lang="en-US" sz="2300" dirty="0" smtClean="0">
                <a:latin typeface="IFAO-Grec Unicode"/>
                <a:cs typeface="IFAO-Grec Unicode"/>
              </a:rPr>
              <a:t> (</a:t>
            </a:r>
            <a:r>
              <a:rPr lang="en-US" sz="2300" dirty="0" err="1" smtClean="0">
                <a:latin typeface="IFAO-Grec Unicode"/>
                <a:cs typeface="IFAO-Grec Unicode"/>
              </a:rPr>
              <a:t>ὧν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γ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ἀν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ὰ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γ</a:t>
            </a:r>
            <a:r>
              <a:rPr lang="en-US" sz="2300" dirty="0" smtClean="0">
                <a:latin typeface="IFAO-Grec Unicode"/>
                <a:cs typeface="IFAO-Grec Unicode"/>
              </a:rPr>
              <a:t>, </a:t>
            </a:r>
            <a:r>
              <a:rPr lang="en-US" sz="2300" dirty="0" err="1" smtClean="0">
                <a:latin typeface="IFAO-Grec Unicode"/>
                <a:cs typeface="IFAO-Grec Unicode"/>
              </a:rPr>
              <a:t>γ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ἀν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ὰ</a:t>
            </a:r>
            <a:r>
              <a:rPr lang="en-US" sz="2300" dirty="0" smtClean="0">
                <a:latin typeface="IFAO-Grec Unicode"/>
                <a:cs typeface="IFAO-Grec Unicode"/>
              </a:rPr>
              <a:t>) β 𐅵 (</a:t>
            </a:r>
            <a:r>
              <a:rPr lang="en-US" sz="2300" dirty="0" err="1" smtClean="0">
                <a:latin typeface="IFAO-Grec Unicode"/>
                <a:cs typeface="IFAO-Grec Unicode"/>
              </a:rPr>
              <a:t>ὧν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σ</a:t>
            </a:r>
            <a:r>
              <a:rPr lang="en-US" sz="2300" dirty="0" smtClean="0">
                <a:latin typeface="IFAO-Grec Unicode"/>
                <a:cs typeface="IFAO-Grec Unicode"/>
              </a:rPr>
              <a:t>π</a:t>
            </a:r>
            <a:r>
              <a:rPr lang="en-US" sz="2300" dirty="0" err="1" smtClean="0">
                <a:latin typeface="IFAO-Grec Unicode"/>
                <a:cs typeface="IFAO-Grec Unicode"/>
              </a:rPr>
              <a:t>ό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ρος</a:t>
            </a:r>
            <a:r>
              <a:rPr lang="en-US" sz="2300" dirty="0" smtClean="0">
                <a:latin typeface="IFAO-Grec Unicode"/>
                <a:cs typeface="IFAO-Grec Unicode"/>
              </a:rPr>
              <a:t>) (π</a:t>
            </a:r>
            <a:r>
              <a:rPr lang="en-US" sz="2300" dirty="0" err="1" smtClean="0">
                <a:latin typeface="IFAO-Grec Unicode"/>
                <a:cs typeface="IFAO-Grec Unicode"/>
              </a:rPr>
              <a:t>υρῶι</a:t>
            </a:r>
            <a:r>
              <a:rPr lang="en-US" sz="2300" dirty="0" smtClean="0">
                <a:latin typeface="IFAO-Grec Unicode"/>
                <a:cs typeface="IFAO-Grec Unicode"/>
              </a:rPr>
              <a:t>) </a:t>
            </a:r>
            <a:r>
              <a:rPr lang="en-US" sz="2300" dirty="0" err="1" smtClean="0">
                <a:latin typeface="IFAO-Grec Unicode"/>
                <a:cs typeface="IFAO-Grec Unicode"/>
              </a:rPr>
              <a:t>γ</a:t>
            </a:r>
            <a:r>
              <a:rPr lang="en-US" sz="2300" dirty="0" smtClean="0">
                <a:latin typeface="IFAO-Grec Unicode"/>
                <a:cs typeface="IFAO-Grec Unicode"/>
              </a:rPr>
              <a:t> </a:t>
            </a:r>
            <a:r>
              <a:rPr lang="en-US" sz="2300" dirty="0" err="1" smtClean="0">
                <a:latin typeface="IFAO-Grec Unicode"/>
                <a:cs typeface="IFAO-Grec Unicode"/>
              </a:rPr>
              <a:t>τήλει</a:t>
            </a:r>
            <a:r>
              <a:rPr lang="en-US" sz="2300" dirty="0" smtClean="0">
                <a:latin typeface="IFAO-Grec Unicode"/>
                <a:cs typeface="IFAO-Grec Unicode"/>
              </a:rPr>
              <a:t> α </a:t>
            </a:r>
            <a:r>
              <a:rPr lang="en-US" sz="2300" dirty="0" err="1" smtClean="0">
                <a:latin typeface="IFAO-Grec Unicode"/>
                <a:cs typeface="IFAO-Grec Unicode"/>
              </a:rPr>
              <a:t>φ</a:t>
            </a:r>
            <a:r>
              <a:rPr lang="en-US" sz="2300" dirty="0" smtClean="0">
                <a:latin typeface="IFAO-Grec Unicode"/>
                <a:cs typeface="IFAO-Grec Unicode"/>
              </a:rPr>
              <a:t>α</a:t>
            </a:r>
            <a:r>
              <a:rPr lang="en-US" sz="2300" dirty="0" err="1" smtClean="0">
                <a:latin typeface="IFAO-Grec Unicode"/>
                <a:cs typeface="IFAO-Grec Unicode"/>
              </a:rPr>
              <a:t>σή</a:t>
            </a:r>
            <a:r>
              <a:rPr lang="en-US" sz="2300" dirty="0" smtClean="0">
                <a:latin typeface="IFAO-Grec Unicode"/>
                <a:cs typeface="IFAO-Grec Unicode"/>
              </a:rPr>
              <a:t>(</a:t>
            </a:r>
            <a:r>
              <a:rPr lang="en-US" sz="2300" dirty="0" err="1" smtClean="0">
                <a:latin typeface="IFAO-Grec Unicode"/>
                <a:cs typeface="IFAO-Grec Unicode"/>
              </a:rPr>
              <a:t>λωι</a:t>
            </a:r>
            <a:r>
              <a:rPr lang="en-US" sz="2300" dirty="0" smtClean="0">
                <a:latin typeface="IFAO-Grec Unicode"/>
                <a:cs typeface="IFAO-Grec Unicode"/>
              </a:rPr>
              <a:t>) β</a:t>
            </a:r>
          </a:p>
          <a:p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33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The information flow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44220"/>
              </p:ext>
            </p:extLst>
          </p:nvPr>
        </p:nvGraphicFramePr>
        <p:xfrm>
          <a:off x="1042988" y="2324100"/>
          <a:ext cx="7480300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64735" y="4913166"/>
            <a:ext cx="1533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Village level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72468" y="4914963"/>
            <a:ext cx="1533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Village level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68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Alphabetical tax list per person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0215" cy="425656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latin typeface="IFAO-Grec Unicode"/>
                <a:cs typeface="IFAO-Grec Unicode"/>
              </a:rPr>
              <a:t>Πετεσοῦχος</a:t>
            </a:r>
            <a:r>
              <a:rPr lang="en-US" b="1" dirty="0">
                <a:latin typeface="IFAO-Grec Unicode"/>
                <a:cs typeface="IFAO-Grec Unicode"/>
              </a:rPr>
              <a:t> </a:t>
            </a:r>
            <a:r>
              <a:rPr lang="en-US" b="1" dirty="0" err="1">
                <a:latin typeface="IFAO-Grec Unicode"/>
                <a:cs typeface="IFAO-Grec Unicode"/>
              </a:rPr>
              <a:t>Πετοσίριος</a:t>
            </a:r>
            <a:r>
              <a:rPr lang="en-US" dirty="0">
                <a:latin typeface="IFAO-Grec Unicode"/>
                <a:cs typeface="IFAO-Grec Unicode"/>
              </a:rPr>
              <a:t>. </a:t>
            </a:r>
            <a:r>
              <a:rPr lang="en-US" dirty="0" err="1">
                <a:latin typeface="IFAO-Grec Unicode"/>
                <a:cs typeface="IFAO-Grec Unicode"/>
              </a:rPr>
              <a:t>θ</a:t>
            </a:r>
            <a:r>
              <a:rPr lang="en-US" dirty="0">
                <a:latin typeface="IFAO-Grec Unicode"/>
                <a:cs typeface="IFAO-Grec Unicode"/>
              </a:rPr>
              <a:t> 𐅵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´ (</a:t>
            </a:r>
            <a:r>
              <a:rPr lang="en-US" dirty="0" err="1">
                <a:latin typeface="IFAO-Grec Unicode"/>
                <a:cs typeface="IFAO-Grec Unicode"/>
              </a:rPr>
              <a:t>ἀρτά</a:t>
            </a:r>
            <a:r>
              <a:rPr lang="en-US" dirty="0">
                <a:latin typeface="IFAO-Grec Unicode"/>
                <a:cs typeface="IFAO-Grec Unicode"/>
              </a:rPr>
              <a:t>βα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4\7 𐅵̣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̣´/ </a:t>
            </a:r>
            <a:r>
              <a:rPr lang="en-US" dirty="0" err="1">
                <a:latin typeface="IFAO-Grec Unicode"/>
                <a:cs typeface="IFAO-Grec Unicode"/>
              </a:rPr>
              <a:t>κ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ὶ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ἀ</a:t>
            </a:r>
            <a:r>
              <a:rPr lang="en-US" dirty="0">
                <a:latin typeface="IFAO-Grec Unicode"/>
                <a:cs typeface="IFAO-Grec Unicode"/>
              </a:rPr>
              <a:t>π</a:t>
            </a:r>
            <a:r>
              <a:rPr lang="en-US" dirty="0" err="1">
                <a:latin typeface="IFAO-Grec Unicode"/>
                <a:cs typeface="IFAO-Grec Unicode"/>
              </a:rPr>
              <a:t>ὸ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τῆς</a:t>
            </a:r>
            <a:r>
              <a:rPr lang="en-US" dirty="0">
                <a:latin typeface="IFAO-Grec Unicode"/>
                <a:cs typeface="IFAO-Grec Unicode"/>
              </a:rPr>
              <a:t> (π</a:t>
            </a:r>
            <a:r>
              <a:rPr lang="en-US" dirty="0" err="1">
                <a:latin typeface="IFAO-Grec Unicode"/>
                <a:cs typeface="IFAO-Grec Unicode"/>
              </a:rPr>
              <a:t>ρότερον</a:t>
            </a:r>
            <a:r>
              <a:rPr lang="en-US" dirty="0">
                <a:latin typeface="IFAO-Grec Unicode"/>
                <a:cs typeface="IFAO-Grec Unicode"/>
              </a:rPr>
              <a:t>)</a:t>
            </a:r>
            <a:br>
              <a:rPr lang="en-US" dirty="0">
                <a:latin typeface="IFAO-Grec Unicode"/>
                <a:cs typeface="IFAO-Grec Unicode"/>
              </a:rPr>
            </a:br>
            <a:r>
              <a:rPr lang="en-US" dirty="0" err="1">
                <a:latin typeface="IFAO-Grec Unicode"/>
                <a:cs typeface="IFAO-Grec Unicode"/>
              </a:rPr>
              <a:t>Ὀρσείους</a:t>
            </a:r>
            <a:r>
              <a:rPr lang="en-US" dirty="0">
                <a:latin typeface="IFAO-Grec Unicode"/>
                <a:cs typeface="IFAO-Grec Unicode"/>
              </a:rPr>
              <a:t> β (</a:t>
            </a:r>
            <a:r>
              <a:rPr lang="en-US" dirty="0" err="1">
                <a:latin typeface="IFAO-Grec Unicode"/>
                <a:cs typeface="IFAO-Grec Unicode"/>
              </a:rPr>
              <a:t>ἀρτά</a:t>
            </a:r>
            <a:r>
              <a:rPr lang="en-US" dirty="0">
                <a:latin typeface="IFAO-Grec Unicode"/>
                <a:cs typeface="IFAO-Grec Unicode"/>
              </a:rPr>
              <a:t>βα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β´,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α 𐅵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´ (</a:t>
            </a:r>
            <a:r>
              <a:rPr lang="en-US" dirty="0" err="1">
                <a:latin typeface="IFAO-Grec Unicode"/>
                <a:cs typeface="IFAO-Grec Unicode"/>
              </a:rPr>
              <a:t>ἀρτά</a:t>
            </a:r>
            <a:r>
              <a:rPr lang="en-US" dirty="0">
                <a:latin typeface="IFAO-Grec Unicode"/>
                <a:cs typeface="IFAO-Grec Unicode"/>
              </a:rPr>
              <a:t>βα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5\7 𐅵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´/ (</a:t>
            </a:r>
            <a:r>
              <a:rPr lang="en-US" dirty="0" err="1">
                <a:latin typeface="IFAO-Grec Unicode"/>
                <a:cs typeface="IFAO-Grec Unicode"/>
              </a:rPr>
              <a:t>τετρ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κ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ιεικοστῆς</a:t>
            </a:r>
            <a:r>
              <a:rPr lang="en-US" dirty="0">
                <a:latin typeface="IFAO-Grec Unicode"/>
                <a:cs typeface="IFAO-Grec Unicode"/>
              </a:rPr>
              <a:t>) 𐅵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β´, </a:t>
            </a:r>
            <a:r>
              <a:rPr lang="en-US" dirty="0" err="1">
                <a:latin typeface="IFAO-Grec Unicode"/>
                <a:cs typeface="IFAO-Grec Unicode"/>
              </a:rPr>
              <a:t>θέ</a:t>
            </a:r>
            <a:r>
              <a:rPr lang="en-US" dirty="0">
                <a:latin typeface="IFAO-Grec Unicode"/>
                <a:cs typeface="IFAO-Grec Unicode"/>
              </a:rPr>
              <a:t>(μα</a:t>
            </a:r>
            <a:r>
              <a:rPr lang="en-US" dirty="0" err="1">
                <a:latin typeface="IFAO-Grec Unicode"/>
                <a:cs typeface="IFAO-Grec Unicode"/>
              </a:rPr>
              <a:t>τος</a:t>
            </a:r>
            <a:r>
              <a:rPr lang="en-US" dirty="0">
                <a:latin typeface="IFAO-Grec Unicode"/>
                <a:cs typeface="IFAO-Grec Unicode"/>
              </a:rPr>
              <a:t>) 𐅵,</a:t>
            </a:r>
            <a:br>
              <a:rPr lang="en-US" dirty="0">
                <a:latin typeface="IFAO-Grec Unicode"/>
                <a:cs typeface="IFAO-Grec Unicode"/>
              </a:rPr>
            </a:b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τρι</a:t>
            </a:r>
            <a:r>
              <a:rPr lang="en-US" dirty="0">
                <a:latin typeface="IFAO-Grec Unicode"/>
                <a:cs typeface="IFAO-Grec Unicode"/>
              </a:rPr>
              <a:t>)</a:t>
            </a:r>
            <a:r>
              <a:rPr lang="en-US" dirty="0" err="1">
                <a:latin typeface="IFAO-Grec Unicode"/>
                <a:cs typeface="IFAO-Grec Unicode"/>
              </a:rPr>
              <a:t>χ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οινίκου</a:t>
            </a:r>
            <a:r>
              <a:rPr lang="en-US" dirty="0">
                <a:latin typeface="IFAO-Grec Unicode"/>
                <a:cs typeface="IFAO-Grec Unicode"/>
              </a:rPr>
              <a:t>) α, </a:t>
            </a:r>
            <a:r>
              <a:rPr lang="en-US" dirty="0" err="1">
                <a:latin typeface="IFAO-Grec Unicode"/>
                <a:cs typeface="IFAO-Grec Unicode"/>
              </a:rPr>
              <a:t>θη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σ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υροφυλ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κικοῦ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β´, </a:t>
            </a:r>
            <a:r>
              <a:rPr lang="en-US" dirty="0" err="1">
                <a:latin typeface="IFAO-Grec Unicode"/>
                <a:cs typeface="IFAO-Grec Unicode"/>
              </a:rPr>
              <a:t>κρά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στεως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β´, </a:t>
            </a:r>
            <a:r>
              <a:rPr lang="en-US" dirty="0" err="1">
                <a:latin typeface="IFAO-Grec Unicode"/>
                <a:cs typeface="IFAO-Grec Unicode"/>
              </a:rPr>
              <a:t>λοχι</a:t>
            </a:r>
            <a:r>
              <a:rPr lang="en-US" dirty="0">
                <a:latin typeface="IFAO-Grec Unicode"/>
                <a:cs typeface="IFAO-Grec Unicode"/>
              </a:rPr>
              <a:t>(  ) </a:t>
            </a:r>
            <a:r>
              <a:rPr lang="en-US" dirty="0" err="1">
                <a:latin typeface="IFAO-Grec Unicode"/>
                <a:cs typeface="IFAO-Grec Unicode"/>
              </a:rPr>
              <a:t>ϛ</a:t>
            </a:r>
            <a:r>
              <a:rPr lang="en-US" dirty="0">
                <a:latin typeface="IFAO-Grec Unicode"/>
                <a:cs typeface="IFAO-Grec Unicode"/>
              </a:rPr>
              <a:t>´, </a:t>
            </a:r>
            <a:r>
              <a:rPr lang="en-US" dirty="0" err="1">
                <a:latin typeface="IFAO-Grec Unicode"/>
                <a:cs typeface="IFAO-Grec Unicode"/>
              </a:rPr>
              <a:t>γρ</a:t>
            </a:r>
            <a:r>
              <a:rPr lang="en-US" dirty="0">
                <a:latin typeface="IFAO-Grec Unicode"/>
                <a:cs typeface="IFAO-Grec Unicode"/>
              </a:rPr>
              <a:t>(α</a:t>
            </a:r>
            <a:r>
              <a:rPr lang="en-US" dirty="0" err="1">
                <a:latin typeface="IFAO-Grec Unicode"/>
                <a:cs typeface="IFAO-Grec Unicode"/>
              </a:rPr>
              <a:t>μμ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τικοῦ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ϛ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β´,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6\3 𐅵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β´/.</a:t>
            </a:r>
            <a:br>
              <a:rPr lang="en-US" dirty="0">
                <a:latin typeface="IFAO-Grec Unicode"/>
                <a:cs typeface="IFAO-Grec Unicode"/>
              </a:rPr>
            </a:br>
            <a:r>
              <a:rPr lang="en-US" dirty="0" err="1">
                <a:latin typeface="IFAO-Grec Unicode"/>
                <a:cs typeface="IFAO-Grec Unicode"/>
              </a:rPr>
              <a:t>γρ</a:t>
            </a:r>
            <a:r>
              <a:rPr lang="en-US" dirty="0">
                <a:latin typeface="IFAO-Grec Unicode"/>
                <a:cs typeface="IFAO-Grec Unicode"/>
              </a:rPr>
              <a:t>(α</a:t>
            </a:r>
            <a:r>
              <a:rPr lang="en-US" dirty="0" err="1">
                <a:latin typeface="IFAO-Grec Unicode"/>
                <a:cs typeface="IFAO-Grec Unicode"/>
              </a:rPr>
              <a:t>μμ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τικοῦ</a:t>
            </a:r>
            <a:r>
              <a:rPr lang="en-US" dirty="0">
                <a:latin typeface="IFAO-Grec Unicode"/>
                <a:cs typeface="IFAO-Grec Unicode"/>
              </a:rPr>
              <a:t>) β </a:t>
            </a:r>
            <a:r>
              <a:rPr lang="en-US" dirty="0" err="1">
                <a:latin typeface="IFAO-Grec Unicode"/>
                <a:cs typeface="IFAO-Grec Unicode"/>
              </a:rPr>
              <a:t>κ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ὶ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γεω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μετρί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ς</a:t>
            </a:r>
            <a:r>
              <a:rPr lang="en-US" dirty="0">
                <a:latin typeface="IFAO-Grec Unicode"/>
                <a:cs typeface="IFAO-Grec Unicode"/>
              </a:rPr>
              <a:t>) 𐅵, </a:t>
            </a:r>
            <a:r>
              <a:rPr lang="en-US" dirty="0" err="1">
                <a:latin typeface="IFAO-Grec Unicode"/>
                <a:cs typeface="IFAO-Grec Unicode"/>
              </a:rPr>
              <a:t>στεφά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νου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ε</a:t>
            </a:r>
            <a:r>
              <a:rPr lang="en-US" dirty="0">
                <a:latin typeface="IFAO-Grec Unicode"/>
                <a:cs typeface="IFAO-Grec Unicode"/>
              </a:rPr>
              <a:t> 𐅵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´,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ϛ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´,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⟦</a:t>
            </a:r>
            <a:r>
              <a:rPr lang="en-US" dirty="0" err="1">
                <a:latin typeface="IFAO-Grec Unicode"/>
                <a:cs typeface="IFAO-Grec Unicode"/>
              </a:rPr>
              <a:t>ξθ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ϛ</a:t>
            </a:r>
            <a:r>
              <a:rPr lang="en-US" dirty="0">
                <a:latin typeface="IFAO-Grec Unicode"/>
                <a:cs typeface="IFAO-Grec Unicode"/>
              </a:rPr>
              <a:t>´⟧ \</a:t>
            </a:r>
            <a:r>
              <a:rPr lang="en-US" dirty="0" err="1">
                <a:latin typeface="IFAO-Grec Unicode"/>
                <a:cs typeface="IFAO-Grec Unicode"/>
              </a:rPr>
              <a:t>ο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ϛ</a:t>
            </a:r>
            <a:r>
              <a:rPr lang="en-US" dirty="0">
                <a:latin typeface="IFAO-Grec Unicode"/>
                <a:cs typeface="IFAO-Grec Unicode"/>
              </a:rPr>
              <a:t>´/. </a:t>
            </a:r>
          </a:p>
          <a:p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ὧν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IFAO-Grec Unicode"/>
                <a:cs typeface="IFAO-Grec Unicode"/>
              </a:rPr>
              <a:t>με</a:t>
            </a:r>
            <a:r>
              <a:rPr lang="en-US" dirty="0">
                <a:solidFill>
                  <a:srgbClr val="FF0000"/>
                </a:solidFill>
                <a:latin typeface="IFAO-Grec Unicode"/>
                <a:cs typeface="IFAO-Grec Unicode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IFAO-Grec Unicode"/>
                <a:cs typeface="IFAO-Grec Unicode"/>
              </a:rPr>
              <a:t>τρηθεῖσ</a:t>
            </a:r>
            <a:r>
              <a:rPr lang="en-US" dirty="0">
                <a:solidFill>
                  <a:srgbClr val="FF0000"/>
                </a:solidFill>
                <a:latin typeface="IFAO-Grec Unicode"/>
                <a:cs typeface="IFAO-Grec Unicode"/>
              </a:rPr>
              <a:t>α</a:t>
            </a:r>
            <a:r>
              <a:rPr lang="en-US" dirty="0" err="1">
                <a:solidFill>
                  <a:srgbClr val="FF0000"/>
                </a:solidFill>
                <a:latin typeface="IFAO-Grec Unicode"/>
                <a:cs typeface="IFAO-Grec Unicode"/>
              </a:rPr>
              <a:t>ι</a:t>
            </a:r>
            <a:r>
              <a:rPr lang="en-US" dirty="0">
                <a:solidFill>
                  <a:srgbClr val="FF0000"/>
                </a:solidFill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Φ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ρμοῦ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θι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/>
            </a:r>
            <a:br>
              <a:rPr lang="en-US" dirty="0">
                <a:latin typeface="IFAO-Grec Unicode"/>
                <a:cs typeface="IFAO-Grec Unicode"/>
              </a:rPr>
            </a:br>
            <a:r>
              <a:rPr lang="en-US" dirty="0">
                <a:latin typeface="IFAO-Grec Unicode"/>
                <a:cs typeface="IFAO-Grec Unicode"/>
              </a:rPr>
              <a:t>(π</a:t>
            </a:r>
            <a:r>
              <a:rPr lang="en-US" dirty="0" err="1">
                <a:latin typeface="IFAO-Grec Unicode"/>
                <a:cs typeface="IFAO-Grec Unicode"/>
              </a:rPr>
              <a:t>υροῦ</a:t>
            </a:r>
            <a:r>
              <a:rPr lang="en-US" dirty="0">
                <a:latin typeface="IFAO-Grec Unicode"/>
                <a:cs typeface="IFAO-Grec Unicode"/>
              </a:rPr>
              <a:t>) (</a:t>
            </a:r>
            <a:r>
              <a:rPr lang="en-US" dirty="0" err="1">
                <a:latin typeface="IFAO-Grec Unicode"/>
                <a:cs typeface="IFAO-Grec Unicode"/>
              </a:rPr>
              <a:t>ἑξ</a:t>
            </a:r>
            <a:r>
              <a:rPr lang="en-US" dirty="0">
                <a:latin typeface="IFAO-Grec Unicode"/>
                <a:cs typeface="IFAO-Grec Unicode"/>
              </a:rPr>
              <a:t>α)</a:t>
            </a:r>
            <a:r>
              <a:rPr lang="en-US" dirty="0" err="1">
                <a:latin typeface="IFAO-Grec Unicode"/>
                <a:cs typeface="IFAO-Grec Unicode"/>
              </a:rPr>
              <a:t>χ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οινίκωι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λϛ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´. \⟦</a:t>
            </a:r>
            <a:r>
              <a:rPr lang="en-US" dirty="0" err="1">
                <a:latin typeface="IFAO-Grec Unicode"/>
                <a:cs typeface="IFAO-Grec Unicode"/>
              </a:rPr>
              <a:t>Π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ῦνι</a:t>
            </a:r>
            <a:r>
              <a:rPr lang="en-US" dirty="0">
                <a:latin typeface="IFAO-Grec Unicode"/>
                <a:cs typeface="IFAO-Grec Unicode"/>
              </a:rPr>
              <a:t>⟧ / </a:t>
            </a:r>
            <a:r>
              <a:rPr lang="en-US" dirty="0" err="1">
                <a:latin typeface="IFAO-Grec Unicode"/>
                <a:cs typeface="IFAO-Grec Unicode"/>
              </a:rPr>
              <a:t>κθ</a:t>
            </a:r>
            <a:r>
              <a:rPr lang="en-US" dirty="0">
                <a:latin typeface="IFAO-Grec Unicode"/>
                <a:cs typeface="IFAO-Grec Unicode"/>
              </a:rPr>
              <a:t> (π</a:t>
            </a:r>
            <a:r>
              <a:rPr lang="en-US" dirty="0" err="1">
                <a:latin typeface="IFAO-Grec Unicode"/>
                <a:cs typeface="IFAO-Grec Unicode"/>
              </a:rPr>
              <a:t>υροῦ</a:t>
            </a:r>
            <a:r>
              <a:rPr lang="en-US" dirty="0">
                <a:latin typeface="IFAO-Grec Unicode"/>
                <a:cs typeface="IFAO-Grec Unicode"/>
              </a:rPr>
              <a:t>) (</a:t>
            </a:r>
            <a:r>
              <a:rPr lang="en-US" dirty="0" err="1">
                <a:latin typeface="IFAO-Grec Unicode"/>
                <a:cs typeface="IFAO-Grec Unicode"/>
              </a:rPr>
              <a:t>ἑξ</a:t>
            </a:r>
            <a:r>
              <a:rPr lang="en-US" dirty="0">
                <a:latin typeface="IFAO-Grec Unicode"/>
                <a:cs typeface="IFAO-Grec Unicode"/>
              </a:rPr>
              <a:t>α)</a:t>
            </a:r>
            <a:r>
              <a:rPr lang="en-US" dirty="0" err="1">
                <a:latin typeface="IFAO-Grec Unicode"/>
                <a:cs typeface="IFAO-Grec Unicode"/>
              </a:rPr>
              <a:t>χ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οινίκωι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κ</a:t>
            </a:r>
            <a:r>
              <a:rPr lang="en-US" dirty="0">
                <a:latin typeface="IFAO-Grec Unicode"/>
                <a:cs typeface="IFAO-Grec Unicode"/>
              </a:rPr>
              <a:t>α,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νζ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´. </a:t>
            </a:r>
            <a:r>
              <a:rPr lang="en-US" dirty="0" err="1">
                <a:latin typeface="IFAO-Grec Unicode"/>
                <a:cs typeface="IFAO-Grec Unicode"/>
              </a:rPr>
              <a:t>λ</a:t>
            </a:r>
            <a:r>
              <a:rPr lang="en-US" dirty="0">
                <a:latin typeface="IFAO-Grec Unicode"/>
                <a:cs typeface="IFAO-Grec Unicode"/>
              </a:rPr>
              <a:t> (π</a:t>
            </a:r>
            <a:r>
              <a:rPr lang="en-US" dirty="0" err="1">
                <a:latin typeface="IFAO-Grec Unicode"/>
                <a:cs typeface="IFAO-Grec Unicode"/>
              </a:rPr>
              <a:t>υροῦ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ε</a:t>
            </a:r>
            <a:r>
              <a:rPr lang="en-US" dirty="0">
                <a:latin typeface="IFAO-Grec Unicode"/>
                <a:cs typeface="IFAO-Grec Unicode"/>
              </a:rPr>
              <a:t> 𐅵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´. </a:t>
            </a:r>
            <a:r>
              <a:rPr lang="en-US" dirty="0" err="1">
                <a:latin typeface="IFAO-Grec Unicode"/>
                <a:cs typeface="IFAO-Grec Unicode"/>
              </a:rPr>
              <a:t>Π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ῦνι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/>
            </a:r>
            <a:br>
              <a:rPr lang="en-US" dirty="0">
                <a:latin typeface="IFAO-Grec Unicode"/>
                <a:cs typeface="IFAO-Grec Unicode"/>
              </a:rPr>
            </a:br>
            <a:r>
              <a:rPr lang="en-US" dirty="0" err="1">
                <a:latin typeface="IFAO-Grec Unicode"/>
                <a:cs typeface="IFAO-Grec Unicode"/>
              </a:rPr>
              <a:t>ἀ</a:t>
            </a:r>
            <a:r>
              <a:rPr lang="en-US" dirty="0">
                <a:latin typeface="IFAO-Grec Unicode"/>
                <a:cs typeface="IFAO-Grec Unicode"/>
              </a:rPr>
              <a:t>π[</a:t>
            </a:r>
            <a:r>
              <a:rPr lang="en-US" dirty="0" err="1">
                <a:latin typeface="IFAO-Grec Unicode"/>
                <a:cs typeface="IFAO-Grec Unicode"/>
              </a:rPr>
              <a:t>ὸ</a:t>
            </a:r>
            <a:r>
              <a:rPr lang="en-US" dirty="0">
                <a:latin typeface="IFAO-Grec Unicode"/>
                <a:cs typeface="IFAO-Grec Unicode"/>
              </a:rPr>
              <a:t>] </a:t>
            </a:r>
            <a:r>
              <a:rPr lang="en-US" dirty="0" err="1">
                <a:latin typeface="IFAO-Grec Unicode"/>
                <a:cs typeface="IFAO-Grec Unicode"/>
              </a:rPr>
              <a:t>θέ</a:t>
            </a:r>
            <a:r>
              <a:rPr lang="en-US" dirty="0">
                <a:latin typeface="IFAO-Grec Unicode"/>
                <a:cs typeface="IFAO-Grec Unicode"/>
              </a:rPr>
              <a:t>(μα</a:t>
            </a:r>
            <a:r>
              <a:rPr lang="en-US" dirty="0" err="1">
                <a:latin typeface="IFAO-Grec Unicode"/>
                <a:cs typeface="IFAO-Grec Unicode"/>
              </a:rPr>
              <a:t>τος</a:t>
            </a:r>
            <a:r>
              <a:rPr lang="en-US" dirty="0">
                <a:latin typeface="IFAO-Grec Unicode"/>
                <a:cs typeface="IFAO-Grec Unicode"/>
              </a:rPr>
              <a:t>) α</a:t>
            </a:r>
            <a:r>
              <a:rPr lang="en-US" dirty="0" err="1">
                <a:latin typeface="IFAO-Grec Unicode"/>
                <a:cs typeface="IFAO-Grec Unicode"/>
              </a:rPr>
              <a:t>ὐ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τοῦ</a:t>
            </a:r>
            <a:r>
              <a:rPr lang="en-US" dirty="0">
                <a:latin typeface="IFAO-Grec Unicode"/>
                <a:cs typeface="IFAO-Grec Unicode"/>
              </a:rPr>
              <a:t>) (π</a:t>
            </a:r>
            <a:r>
              <a:rPr lang="en-US" dirty="0" err="1">
                <a:latin typeface="IFAO-Grec Unicode"/>
                <a:cs typeface="IFAO-Grec Unicode"/>
              </a:rPr>
              <a:t>υροῦ</a:t>
            </a:r>
            <a:r>
              <a:rPr lang="en-US" dirty="0">
                <a:latin typeface="IFAO-Grec Unicode"/>
                <a:cs typeface="IFAO-Grec Unicode"/>
              </a:rPr>
              <a:t>) α </a:t>
            </a:r>
            <a:r>
              <a:rPr lang="en-US" dirty="0" err="1">
                <a:latin typeface="IFAO-Grec Unicode"/>
                <a:cs typeface="IFAO-Grec Unicode"/>
              </a:rPr>
              <a:t>γ</a:t>
            </a:r>
            <a:r>
              <a:rPr lang="en-US" dirty="0">
                <a:latin typeface="IFAO-Grec Unicode"/>
                <a:cs typeface="IFAO-Grec Unicode"/>
              </a:rPr>
              <a:t>´. </a:t>
            </a:r>
            <a:r>
              <a:rPr lang="en-US" dirty="0" err="1">
                <a:latin typeface="IFAO-Grec Unicode"/>
                <a:cs typeface="IFAO-Grec Unicode"/>
              </a:rPr>
              <a:t>ιθ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φ</a:t>
            </a:r>
            <a:r>
              <a:rPr lang="en-US" dirty="0">
                <a:latin typeface="IFAO-Grec Unicode"/>
                <a:cs typeface="IFAO-Grec Unicode"/>
              </a:rPr>
              <a:t>α(</a:t>
            </a:r>
            <a:r>
              <a:rPr lang="en-US" dirty="0" err="1">
                <a:latin typeface="IFAO-Grec Unicode"/>
                <a:cs typeface="IFAO-Grec Unicode"/>
              </a:rPr>
              <a:t>κοῦ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εἰς</a:t>
            </a:r>
            <a:r>
              <a:rPr lang="en-US" dirty="0">
                <a:latin typeface="IFAO-Grec Unicode"/>
                <a:cs typeface="IFAO-Grec Unicode"/>
              </a:rPr>
              <a:t> (π</a:t>
            </a:r>
            <a:r>
              <a:rPr lang="en-US" dirty="0" err="1">
                <a:latin typeface="IFAO-Grec Unicode"/>
                <a:cs typeface="IFAO-Grec Unicode"/>
              </a:rPr>
              <a:t>υροῦ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ξη</a:t>
            </a:r>
            <a:r>
              <a:rPr lang="en-US" dirty="0">
                <a:latin typeface="IFAO-Grec Unicode"/>
                <a:cs typeface="IFAO-Grec Unicode"/>
              </a:rPr>
              <a:t> 𐅵. </a:t>
            </a:r>
            <a:r>
              <a:rPr lang="en-US" dirty="0" err="1">
                <a:latin typeface="IFAO-Grec Unicode"/>
                <a:cs typeface="IFAO-Grec Unicode"/>
              </a:rPr>
              <a:t>κ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ὶ</a:t>
            </a:r>
            <a:r>
              <a:rPr lang="en-US" dirty="0">
                <a:latin typeface="IFAO-Grec Unicode"/>
                <a:cs typeface="IFAO-Grec Unicode"/>
              </a:rPr>
              <a:t> </a:t>
            </a:r>
            <a:r>
              <a:rPr lang="en-US" dirty="0" err="1">
                <a:latin typeface="IFAO-Grec Unicode"/>
                <a:cs typeface="IFAO-Grec Unicode"/>
              </a:rPr>
              <a:t>γρ</a:t>
            </a:r>
            <a:r>
              <a:rPr lang="en-US" dirty="0">
                <a:latin typeface="IFAO-Grec Unicode"/>
                <a:cs typeface="IFAO-Grec Unicode"/>
              </a:rPr>
              <a:t>(α</a:t>
            </a:r>
            <a:r>
              <a:rPr lang="en-US" dirty="0" err="1">
                <a:latin typeface="IFAO-Grec Unicode"/>
                <a:cs typeface="IFAO-Grec Unicode"/>
              </a:rPr>
              <a:t>μμ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τικοῦ</a:t>
            </a:r>
            <a:r>
              <a:rPr lang="en-US" dirty="0">
                <a:latin typeface="IFAO-Grec Unicode"/>
                <a:cs typeface="IFAO-Grec Unicode"/>
              </a:rPr>
              <a:t>) β, (</a:t>
            </a:r>
            <a:r>
              <a:rPr lang="en-US" dirty="0" err="1">
                <a:latin typeface="IFAO-Grec Unicode"/>
                <a:cs typeface="IFAO-Grec Unicode"/>
              </a:rPr>
              <a:t>γίνοντ</a:t>
            </a:r>
            <a:r>
              <a:rPr lang="en-US" dirty="0">
                <a:latin typeface="IFAO-Grec Unicode"/>
                <a:cs typeface="IFAO-Grec Unicode"/>
              </a:rPr>
              <a:t>α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ο</a:t>
            </a:r>
            <a:r>
              <a:rPr lang="en-US" dirty="0">
                <a:latin typeface="IFAO-Grec Unicode"/>
                <a:cs typeface="IFAO-Grec Unicode"/>
              </a:rPr>
              <a:t> 𐅵.</a:t>
            </a:r>
            <a:br>
              <a:rPr lang="en-US" dirty="0">
                <a:latin typeface="IFAO-Grec Unicode"/>
                <a:cs typeface="IFAO-Grec Unicode"/>
              </a:rPr>
            </a:br>
            <a:r>
              <a:rPr lang="en-US" dirty="0">
                <a:latin typeface="IFAO-Grec Unicode"/>
                <a:cs typeface="IFAO-Grec Unicode"/>
              </a:rPr>
              <a:t>⟦</a:t>
            </a:r>
            <a:r>
              <a:rPr lang="en-US" dirty="0" err="1">
                <a:latin typeface="IFAO-Grec Unicode"/>
                <a:cs typeface="IFAO-Grec Unicode"/>
              </a:rPr>
              <a:t>λο</a:t>
            </a:r>
            <a:r>
              <a:rPr lang="en-US" dirty="0">
                <a:latin typeface="IFAO-Grec Unicode"/>
                <a:cs typeface="IFAO-Grec Unicode"/>
              </a:rPr>
              <a:t>(</a:t>
            </a:r>
            <a:r>
              <a:rPr lang="en-US" dirty="0" err="1">
                <a:latin typeface="IFAO-Grec Unicode"/>
                <a:cs typeface="IFAO-Grec Unicode"/>
              </a:rPr>
              <a:t>ι</a:t>
            </a:r>
            <a:r>
              <a:rPr lang="en-US" dirty="0">
                <a:latin typeface="IFAO-Grec Unicode"/>
                <a:cs typeface="IFAO-Grec Unicode"/>
              </a:rPr>
              <a:t>πα</a:t>
            </a:r>
            <a:r>
              <a:rPr lang="en-US" dirty="0" err="1">
                <a:latin typeface="IFAO-Grec Unicode"/>
                <a:cs typeface="IFAO-Grec Unicode"/>
              </a:rPr>
              <a:t>ὶ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ϛ</a:t>
            </a:r>
            <a:r>
              <a:rPr lang="en-US" dirty="0">
                <a:latin typeface="IFAO-Grec Unicode"/>
                <a:cs typeface="IFAO-Grec Unicode"/>
              </a:rPr>
              <a:t> (</a:t>
            </a:r>
            <a:r>
              <a:rPr lang="en-US" dirty="0" err="1">
                <a:latin typeface="IFAO-Grec Unicode"/>
                <a:cs typeface="IFAO-Grec Unicode"/>
              </a:rPr>
              <a:t>ὧν</a:t>
            </a:r>
            <a:r>
              <a:rPr lang="en-US" dirty="0">
                <a:latin typeface="IFAO-Grec Unicode"/>
                <a:cs typeface="IFAO-Grec Unicode"/>
              </a:rPr>
              <a:t>) (π</a:t>
            </a:r>
            <a:r>
              <a:rPr lang="en-US" dirty="0" err="1">
                <a:latin typeface="IFAO-Grec Unicode"/>
                <a:cs typeface="IFAO-Grec Unicode"/>
              </a:rPr>
              <a:t>υροῦ</a:t>
            </a:r>
            <a:r>
              <a:rPr lang="en-US" dirty="0">
                <a:latin typeface="IFAO-Grec Unicode"/>
                <a:cs typeface="IFAO-Grec Unicode"/>
              </a:rPr>
              <a:t>) β̣ </a:t>
            </a:r>
            <a:r>
              <a:rPr lang="en-US" dirty="0" err="1">
                <a:latin typeface="IFAO-Grec Unicode"/>
                <a:cs typeface="IFAO-Grec Unicode"/>
              </a:rPr>
              <a:t>φ</a:t>
            </a:r>
            <a:r>
              <a:rPr lang="en-US" dirty="0">
                <a:latin typeface="IFAO-Grec Unicode"/>
                <a:cs typeface="IFAO-Grec Unicode"/>
              </a:rPr>
              <a:t>̣α̣(</a:t>
            </a:r>
            <a:r>
              <a:rPr lang="en-US" dirty="0" err="1">
                <a:latin typeface="IFAO-Grec Unicode"/>
                <a:cs typeface="IFAO-Grec Unicode"/>
              </a:rPr>
              <a:t>κοῦ</a:t>
            </a:r>
            <a:r>
              <a:rPr lang="en-US" dirty="0">
                <a:latin typeface="IFAO-Grec Unicode"/>
                <a:cs typeface="IFAO-Grec Unicode"/>
              </a:rPr>
              <a:t>) </a:t>
            </a:r>
            <a:r>
              <a:rPr lang="en-US" dirty="0" err="1">
                <a:latin typeface="IFAO-Grec Unicode"/>
                <a:cs typeface="IFAO-Grec Unicode"/>
              </a:rPr>
              <a:t>δ</a:t>
            </a:r>
            <a:r>
              <a:rPr lang="en-US" dirty="0">
                <a:latin typeface="IFAO-Grec Unicode"/>
                <a:cs typeface="IFAO-Grec Unicode"/>
              </a:rPr>
              <a:t>̣⟧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95892" y="4683888"/>
            <a:ext cx="7480215" cy="1896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34468" y="62483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43975" y="49928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35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The information flow to higher levels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668275"/>
              </p:ext>
            </p:extLst>
          </p:nvPr>
        </p:nvGraphicFramePr>
        <p:xfrm>
          <a:off x="0" y="2324100"/>
          <a:ext cx="9144000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88412" y="4730990"/>
            <a:ext cx="1803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Toparchy</a:t>
            </a:r>
            <a:r>
              <a:rPr lang="en-US" dirty="0" smtClean="0">
                <a:solidFill>
                  <a:srgbClr val="FF0000"/>
                </a:solidFill>
              </a:rPr>
              <a:t> level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9038" y="4730990"/>
            <a:ext cx="1457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Nome level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58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552</TotalTime>
  <Words>1322</Words>
  <Application>Microsoft Macintosh PowerPoint</Application>
  <PresentationFormat>On-screen Show (4:3)</PresentationFormat>
  <Paragraphs>221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Austin</vt:lpstr>
      <vt:lpstr>Ptolemaic Land surveys</vt:lpstr>
      <vt:lpstr>PowerPoint Presentation</vt:lpstr>
      <vt:lpstr>1. Main survey operations </vt:lpstr>
      <vt:lpstr>Land survey with the crop report </vt:lpstr>
      <vt:lpstr>Nome survey  discussed in spring meeting</vt:lpstr>
      <vt:lpstr>Topographical land survey with crop report (P. Tebt. 4.1119)</vt:lpstr>
      <vt:lpstr>2. The information flow </vt:lpstr>
      <vt:lpstr>Alphabetical tax list per person </vt:lpstr>
      <vt:lpstr>2. The information flow to higher levels</vt:lpstr>
      <vt:lpstr>Land type: Sacred land</vt:lpstr>
      <vt:lpstr>PowerPoint Presentation</vt:lpstr>
      <vt:lpstr>Land type: Cleruchic land</vt:lpstr>
      <vt:lpstr>PowerPoint Presentation</vt:lpstr>
      <vt:lpstr>PowerPoint Presentation</vt:lpstr>
      <vt:lpstr>Land type: Crown land (= Edfu: Land subject to taxes)</vt:lpstr>
      <vt:lpstr>Conclusion </vt:lpstr>
    </vt:vector>
  </TitlesOfParts>
  <Company>KU Leuven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Katelijn Vandorpe</dc:creator>
  <cp:lastModifiedBy>Katelijn Vandorpe</cp:lastModifiedBy>
  <cp:revision>98</cp:revision>
  <dcterms:created xsi:type="dcterms:W3CDTF">2016-09-20T14:04:15Z</dcterms:created>
  <dcterms:modified xsi:type="dcterms:W3CDTF">2016-09-21T12:45:54Z</dcterms:modified>
</cp:coreProperties>
</file>